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67" r:id="rId21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4747"/>
    <a:srgbClr val="FFDB69"/>
    <a:srgbClr val="FED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48993-CCE7-4882-91D7-55910612B3C4}" type="datetimeFigureOut">
              <a:rPr lang="it-IT" smtClean="0"/>
              <a:t>10/05/2024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24701-8D5F-4A1A-9461-E8E23712AF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67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3C4C6BD-7555-429A-9BBE-07EA85B1CEF8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5C1D4FD-7B3A-489B-8E41-4487F16291AA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FBC0B50-A2EC-4C6B-911D-0E6B9AEA2F3C}" type="slidenum"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D86B4A1-122A-450D-A2F3-95768C6D73CC}" type="slidenum"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6629400" y="1380600"/>
            <a:ext cx="45259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E50F17C-B10D-4281-A649-8DE7BA813A99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9E650A3-6087-46B5-ACEF-7133A102891A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2096567-CBEF-4C72-B9B2-65F817DAE480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53F2C71-D457-4FDB-8A88-729C3726AEAD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629400" y="1380600"/>
            <a:ext cx="45259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758B307-B576-4FCD-B13B-A97A20E712FA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C753F9-FCF8-44B2-A8FA-7FDB6795DB34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678EA4F-DFEE-44BD-A963-28BD4282AE91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6B9CD31-004D-4EF6-A551-8377B504A3BF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902">
              <a:schemeClr val="bg2">
                <a:lumMod val="75000"/>
              </a:schemeClr>
            </a:gs>
            <a:gs pos="75000">
              <a:schemeClr val="bg1"/>
            </a:gs>
            <a:gs pos="89000">
              <a:srgbClr val="FFDB69">
                <a:alpha val="57000"/>
              </a:srgbClr>
            </a:gs>
            <a:gs pos="97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 hidden="1"/>
          <p:cNvSpPr/>
          <p:nvPr/>
        </p:nvSpPr>
        <p:spPr>
          <a:xfrm>
            <a:off x="4667400" y="0"/>
            <a:ext cx="2857320" cy="685764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" name="Parallelogramma 14"/>
          <p:cNvSpPr/>
          <p:nvPr/>
        </p:nvSpPr>
        <p:spPr>
          <a:xfrm>
            <a:off x="7972200" y="0"/>
            <a:ext cx="2857320" cy="685764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" name="Rettangolo 11"/>
          <p:cNvSpPr/>
          <p:nvPr/>
        </p:nvSpPr>
        <p:spPr>
          <a:xfrm>
            <a:off x="4925520" y="3960"/>
            <a:ext cx="126720" cy="685764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dt" idx="1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it-IT" sz="900" b="0" strike="noStrike" spc="-1">
                <a:solidFill>
                  <a:srgbClr val="40404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it-IT" sz="900" b="0" strike="noStrike" spc="-1">
                <a:solidFill>
                  <a:srgbClr val="404040"/>
                </a:solidFill>
                <a:latin typeface="Calibri"/>
              </a:rPr>
              <a:t>&lt;data/ora&gt;</a:t>
            </a:r>
            <a:endParaRPr lang="it-IT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ftr" idx="2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it-IT" sz="900" b="0" strike="noStrike" cap="all" spc="-1">
                <a:solidFill>
                  <a:srgbClr val="404040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it-IT" sz="900" b="0" strike="noStrike" cap="all" spc="-1">
                <a:solidFill>
                  <a:srgbClr val="404040"/>
                </a:solidFill>
                <a:latin typeface="Calibri"/>
              </a:rPr>
              <a:t>&lt;piè di pagina&gt;</a:t>
            </a:r>
            <a:endParaRPr lang="it-IT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sldNum" idx="3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it-IT" sz="1050" b="0" strike="noStrike" spc="-1">
                <a:solidFill>
                  <a:srgbClr val="40404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6646E9E-0B7D-4235-AAA9-1B55B24E836A}" type="slidenum">
              <a:rPr lang="it-IT" sz="1050" b="0" strike="noStrike" spc="-1">
                <a:solidFill>
                  <a:srgbClr val="404040"/>
                </a:solidFill>
                <a:latin typeface="Calibri"/>
              </a:rPr>
              <a:t>‹N›</a:t>
            </a:fld>
            <a:endParaRPr lang="it-IT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7000"/>
          </a:bodyPr>
          <a:lstStyle/>
          <a:p>
            <a:pPr indent="0">
              <a:lnSpc>
                <a:spcPct val="90000"/>
              </a:lnSpc>
              <a:buNone/>
            </a:pPr>
            <a:r>
              <a:rPr lang="it-IT" sz="6000" b="1" strike="noStrike" spc="-52">
                <a:solidFill>
                  <a:srgbClr val="1E5082"/>
                </a:solidFill>
                <a:latin typeface="Calibri"/>
              </a:rPr>
              <a:t>Fare clic per modificare lo stile del titolo dello schema</a:t>
            </a:r>
            <a:endParaRPr lang="it-IT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ttangolo 10"/>
          <p:cNvSpPr/>
          <p:nvPr/>
        </p:nvSpPr>
        <p:spPr>
          <a:xfrm>
            <a:off x="4838040" y="-1440"/>
            <a:ext cx="137160" cy="685764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" name="Immagine 8"/>
          <p:cNvPicPr/>
          <p:nvPr/>
        </p:nvPicPr>
        <p:blipFill>
          <a:blip r:embed="rId14"/>
          <a:stretch/>
        </p:blipFill>
        <p:spPr>
          <a:xfrm>
            <a:off x="-11520" y="0"/>
            <a:ext cx="4849200" cy="685764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strike="noStrike" spc="-1">
                <a:solidFill>
                  <a:srgbClr val="40404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strike="noStrike" spc="-1">
                <a:solidFill>
                  <a:srgbClr val="40404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strike="noStrike" spc="-1">
                <a:solidFill>
                  <a:srgbClr val="40404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902">
              <a:schemeClr val="bg2">
                <a:lumMod val="75000"/>
              </a:schemeClr>
            </a:gs>
            <a:gs pos="75000">
              <a:schemeClr val="bg1"/>
            </a:gs>
            <a:gs pos="89000">
              <a:srgbClr val="FFDB69">
                <a:alpha val="57000"/>
              </a:srgbClr>
            </a:gs>
            <a:gs pos="97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rallelogramma 14" hidden="1"/>
          <p:cNvSpPr/>
          <p:nvPr/>
        </p:nvSpPr>
        <p:spPr>
          <a:xfrm>
            <a:off x="4667400" y="0"/>
            <a:ext cx="2857320" cy="685764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8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9" name="Parallelogramma 14"/>
          <p:cNvSpPr/>
          <p:nvPr/>
        </p:nvSpPr>
        <p:spPr>
          <a:xfrm>
            <a:off x="4667400" y="0"/>
            <a:ext cx="2857320" cy="685764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ftr" idx="4"/>
          </p:nvPr>
        </p:nvSpPr>
        <p:spPr>
          <a:xfrm>
            <a:off x="21600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5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strike="noStrike" spc="-1">
                <a:solidFill>
                  <a:srgbClr val="40404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strike="noStrike" spc="-1">
                <a:solidFill>
                  <a:srgbClr val="40404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strike="noStrike" spc="-1">
                <a:solidFill>
                  <a:srgbClr val="40404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902">
              <a:schemeClr val="bg2">
                <a:lumMod val="75000"/>
              </a:schemeClr>
            </a:gs>
            <a:gs pos="39000">
              <a:schemeClr val="bg1"/>
            </a:gs>
            <a:gs pos="70000">
              <a:srgbClr val="FFDB69">
                <a:alpha val="57000"/>
              </a:srgbClr>
            </a:gs>
            <a:gs pos="87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318280" y="758880"/>
            <a:ext cx="6568560" cy="3227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90000"/>
              </a:lnSpc>
              <a:buNone/>
            </a:pPr>
            <a:br>
              <a:rPr sz="2800" dirty="0"/>
            </a:br>
            <a:r>
              <a:rPr lang="it-IT" sz="2800" b="1" strike="noStrike" cap="all" spc="199" dirty="0">
                <a:solidFill>
                  <a:srgbClr val="FFC000"/>
                </a:solidFill>
                <a:latin typeface="Calibri"/>
                <a:ea typeface="Calibri"/>
              </a:rPr>
              <a:t>TAP </a:t>
            </a:r>
            <a:r>
              <a:rPr lang="it-IT" sz="2800" b="1" strike="noStrike" cap="all" spc="199" dirty="0" err="1">
                <a:solidFill>
                  <a:srgbClr val="FFC000"/>
                </a:solidFill>
                <a:latin typeface="Calibri"/>
                <a:ea typeface="Calibri"/>
              </a:rPr>
              <a:t>block</a:t>
            </a:r>
            <a:r>
              <a:rPr lang="it-IT" sz="2800" b="1" strike="noStrike" cap="all" spc="199" dirty="0">
                <a:solidFill>
                  <a:srgbClr val="FFC000"/>
                </a:solidFill>
                <a:latin typeface="Calibri"/>
                <a:ea typeface="Calibri"/>
              </a:rPr>
              <a:t> </a:t>
            </a:r>
            <a:r>
              <a:rPr lang="it-IT" sz="2800" b="1" strike="noStrike" cap="all" spc="199" dirty="0" err="1">
                <a:solidFill>
                  <a:srgbClr val="FFC000"/>
                </a:solidFill>
                <a:latin typeface="Calibri"/>
                <a:ea typeface="Calibri"/>
              </a:rPr>
              <a:t>laparoscopicO</a:t>
            </a:r>
            <a:r>
              <a:rPr lang="it-IT" sz="2800" b="1" strike="noStrike" cap="all" spc="199" dirty="0">
                <a:solidFill>
                  <a:srgbClr val="FFC000"/>
                </a:solidFill>
                <a:latin typeface="Calibri"/>
                <a:ea typeface="Calibri"/>
              </a:rPr>
              <a:t> </a:t>
            </a:r>
            <a:r>
              <a:rPr lang="it-IT" sz="2800" b="1" strike="noStrike" cap="all" spc="199" dirty="0" err="1">
                <a:solidFill>
                  <a:srgbClr val="FFC000"/>
                </a:solidFill>
                <a:latin typeface="Calibri"/>
                <a:ea typeface="Calibri"/>
              </a:rPr>
              <a:t>iN</a:t>
            </a:r>
            <a:r>
              <a:rPr lang="it-IT" sz="2800" b="1" strike="noStrike" cap="all" spc="199" dirty="0">
                <a:solidFill>
                  <a:srgbClr val="FFC000"/>
                </a:solidFill>
                <a:latin typeface="Calibri"/>
                <a:ea typeface="Calibri"/>
              </a:rPr>
              <a:t> pazienti sottoposti a sleeve </a:t>
            </a:r>
            <a:r>
              <a:rPr lang="it-IT" sz="2800" b="1" strike="noStrike" cap="all" spc="199" dirty="0" err="1">
                <a:solidFill>
                  <a:srgbClr val="FFC000"/>
                </a:solidFill>
                <a:latin typeface="Calibri"/>
                <a:ea typeface="Calibri"/>
              </a:rPr>
              <a:t>gastrectomy</a:t>
            </a:r>
            <a:r>
              <a:rPr lang="it-IT" sz="2800" b="1" strike="noStrike" cap="all" spc="199" dirty="0">
                <a:solidFill>
                  <a:srgbClr val="FFC000"/>
                </a:solidFill>
                <a:latin typeface="Calibri"/>
                <a:ea typeface="Calibri"/>
              </a:rPr>
              <a:t>: studio monocentrico, prospettico, randomizzato, in doppio cieco, controllato con placebo</a:t>
            </a:r>
            <a:br>
              <a:rPr sz="2800" dirty="0"/>
            </a:br>
            <a:endParaRPr lang="it-IT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D5D967F-FD11-5924-297F-1259BA5DC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280" y="4972167"/>
            <a:ext cx="5425910" cy="12791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902">
              <a:schemeClr val="bg2">
                <a:lumMod val="75000"/>
              </a:schemeClr>
            </a:gs>
            <a:gs pos="75000">
              <a:schemeClr val="bg1"/>
            </a:gs>
            <a:gs pos="84000">
              <a:srgbClr val="FFDB69">
                <a:alpha val="57000"/>
              </a:srgbClr>
            </a:gs>
            <a:gs pos="97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6E30B467-54E1-B6F3-24DE-044BAD7ED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24628"/>
              </p:ext>
            </p:extLst>
          </p:nvPr>
        </p:nvGraphicFramePr>
        <p:xfrm>
          <a:off x="6754761" y="455323"/>
          <a:ext cx="5153321" cy="5896316"/>
        </p:xfrm>
        <a:graphic>
          <a:graphicData uri="http://schemas.openxmlformats.org/drawingml/2006/table">
            <a:tbl>
              <a:tblPr/>
              <a:tblGrid>
                <a:gridCol w="1483062">
                  <a:extLst>
                    <a:ext uri="{9D8B030D-6E8A-4147-A177-3AD203B41FA5}">
                      <a16:colId xmlns:a16="http://schemas.microsoft.com/office/drawing/2014/main" val="3560274539"/>
                    </a:ext>
                  </a:extLst>
                </a:gridCol>
                <a:gridCol w="649794">
                  <a:extLst>
                    <a:ext uri="{9D8B030D-6E8A-4147-A177-3AD203B41FA5}">
                      <a16:colId xmlns:a16="http://schemas.microsoft.com/office/drawing/2014/main" val="3887136998"/>
                    </a:ext>
                  </a:extLst>
                </a:gridCol>
                <a:gridCol w="1013962">
                  <a:extLst>
                    <a:ext uri="{9D8B030D-6E8A-4147-A177-3AD203B41FA5}">
                      <a16:colId xmlns:a16="http://schemas.microsoft.com/office/drawing/2014/main" val="3576472246"/>
                    </a:ext>
                  </a:extLst>
                </a:gridCol>
                <a:gridCol w="1021103">
                  <a:extLst>
                    <a:ext uri="{9D8B030D-6E8A-4147-A177-3AD203B41FA5}">
                      <a16:colId xmlns:a16="http://schemas.microsoft.com/office/drawing/2014/main" val="2233937530"/>
                    </a:ext>
                  </a:extLst>
                </a:gridCol>
                <a:gridCol w="985400">
                  <a:extLst>
                    <a:ext uri="{9D8B030D-6E8A-4147-A177-3AD203B41FA5}">
                      <a16:colId xmlns:a16="http://schemas.microsoft.com/office/drawing/2014/main" val="2571624618"/>
                    </a:ext>
                  </a:extLst>
                </a:gridCol>
              </a:tblGrid>
              <a:tr h="746884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br>
                        <a:rPr lang="en-GB" sz="1200" dirty="0">
                          <a:effectLst/>
                        </a:rPr>
                      </a:br>
                      <a:endParaRPr lang="en-GB" sz="1200" dirty="0">
                        <a:effectLst/>
                      </a:endParaRPr>
                    </a:p>
                  </a:txBody>
                  <a:tcPr marL="47045" marR="47045" marT="47045" marB="4704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900" b="1" dirty="0">
                          <a:effectLst/>
                          <a:latin typeface="Calibri, serif"/>
                        </a:rPr>
                        <a:t>Total Sample (n=110)</a:t>
                      </a:r>
                      <a:endParaRPr lang="it-IT" sz="900" dirty="0">
                        <a:effectLst/>
                      </a:endParaRPr>
                    </a:p>
                  </a:txBody>
                  <a:tcPr marL="47045" marR="47045" marT="47045" marB="4704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900" b="1" dirty="0">
                          <a:effectLst/>
                          <a:latin typeface="Calibri, serif"/>
                        </a:rPr>
                        <a:t>LG-TAP (n=54)</a:t>
                      </a:r>
                      <a:endParaRPr lang="it-IT" sz="900" dirty="0">
                        <a:effectLst/>
                      </a:endParaRPr>
                    </a:p>
                  </a:txBody>
                  <a:tcPr marL="47045" marR="47045" marT="47045" marB="4704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900" b="1" dirty="0">
                          <a:effectLst/>
                          <a:latin typeface="Calibri, serif"/>
                        </a:rPr>
                        <a:t>Placebo (n=56)</a:t>
                      </a:r>
                      <a:endParaRPr lang="it-IT" sz="900" dirty="0">
                        <a:effectLst/>
                      </a:endParaRPr>
                    </a:p>
                  </a:txBody>
                  <a:tcPr marL="47045" marR="47045" marT="47045" marB="4704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900" b="1" dirty="0">
                          <a:effectLst/>
                          <a:latin typeface="Calibri, serif"/>
                        </a:rPr>
                        <a:t>p-value</a:t>
                      </a:r>
                      <a:endParaRPr lang="it-IT" sz="900" dirty="0">
                        <a:effectLst/>
                      </a:endParaRPr>
                    </a:p>
                  </a:txBody>
                  <a:tcPr marL="47045" marR="47045" marT="47045" marB="4704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596834"/>
                  </a:ext>
                </a:extLst>
              </a:tr>
              <a:tr h="306816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900" b="1">
                          <a:effectLst/>
                          <a:latin typeface="Calibri, serif"/>
                        </a:rPr>
                        <a:t>Age (years); median (IQR)</a:t>
                      </a:r>
                      <a:endParaRPr lang="it-IT" sz="900" b="1">
                        <a:effectLst/>
                      </a:endParaRPr>
                    </a:p>
                  </a:txBody>
                  <a:tcPr marL="47045" marR="47045" marT="47045" marB="4704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43.5 (35-50) 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 dirty="0">
                          <a:effectLst/>
                          <a:latin typeface="Calibri, serif"/>
                        </a:rPr>
                        <a:t>43.5 (35-48) </a:t>
                      </a:r>
                      <a:endParaRPr lang="it-IT" sz="1200" dirty="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 dirty="0">
                          <a:effectLst/>
                          <a:latin typeface="Calibri, serif"/>
                        </a:rPr>
                        <a:t>43.0 (35-52) </a:t>
                      </a:r>
                      <a:endParaRPr lang="it-IT" sz="1200" dirty="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0.992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325156"/>
                  </a:ext>
                </a:extLst>
              </a:tr>
              <a:tr h="746884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900" b="1">
                          <a:effectLst/>
                          <a:latin typeface="Calibri, serif"/>
                        </a:rPr>
                        <a:t>Sex, n (%)</a:t>
                      </a:r>
                      <a:endParaRPr lang="it-IT" sz="900" b="1">
                        <a:effectLst/>
                      </a:endParaRPr>
                    </a:p>
                  </a:txBody>
                  <a:tcPr marL="47045" marR="47045" marT="47045" marB="4704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br>
                        <a:rPr lang="en-GB" sz="1200">
                          <a:effectLst/>
                        </a:rPr>
                      </a:br>
                      <a:endParaRPr lang="en-GB" sz="1200">
                        <a:effectLst/>
                      </a:endParaRPr>
                    </a:p>
                  </a:txBody>
                  <a:tcPr marL="47045" marR="47045" marT="47045" marB="4704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br>
                        <a:rPr lang="en-GB" sz="1200" dirty="0">
                          <a:effectLst/>
                        </a:rPr>
                      </a:br>
                      <a:endParaRPr lang="en-GB" sz="1200" dirty="0">
                        <a:effectLst/>
                      </a:endParaRPr>
                    </a:p>
                  </a:txBody>
                  <a:tcPr marL="47045" marR="47045" marT="47045" marB="4704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br>
                        <a:rPr lang="en-GB" sz="1200" dirty="0">
                          <a:effectLst/>
                        </a:rPr>
                      </a:br>
                      <a:endParaRPr lang="en-GB" sz="1200" dirty="0">
                        <a:effectLst/>
                      </a:endParaRPr>
                    </a:p>
                  </a:txBody>
                  <a:tcPr marL="47045" marR="47045" marT="47045" marB="4704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br>
                        <a:rPr lang="en-GB" sz="1200">
                          <a:effectLst/>
                        </a:rPr>
                      </a:br>
                      <a:endParaRPr lang="en-GB" sz="1200">
                        <a:effectLst/>
                      </a:endParaRPr>
                    </a:p>
                  </a:txBody>
                  <a:tcPr marL="47045" marR="47045" marT="47045" marB="4704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556788"/>
                  </a:ext>
                </a:extLst>
              </a:tr>
              <a:tr h="30681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GB" sz="900" b="1">
                          <a:effectLst/>
                          <a:latin typeface="Calibri, serif"/>
                        </a:rPr>
                        <a:t>Male</a:t>
                      </a:r>
                      <a:endParaRPr lang="it-IT" sz="900" b="1">
                        <a:effectLst/>
                      </a:endParaRPr>
                    </a:p>
                  </a:txBody>
                  <a:tcPr marL="47045" marR="47045" marT="47045" marB="4704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27 (24.5) 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13 (24.1) 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 dirty="0">
                          <a:effectLst/>
                          <a:latin typeface="Calibri, serif"/>
                        </a:rPr>
                        <a:t>14 (25.0)</a:t>
                      </a:r>
                      <a:endParaRPr lang="it-IT" sz="1200" dirty="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700">
                          <a:effectLst/>
                          <a:latin typeface="Calibri, serif"/>
                        </a:rPr>
                        <a:t>0.544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06285"/>
                  </a:ext>
                </a:extLst>
              </a:tr>
              <a:tr h="30681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GB" sz="900" b="1">
                          <a:effectLst/>
                          <a:latin typeface="Calibri, serif"/>
                        </a:rPr>
                        <a:t>Female</a:t>
                      </a:r>
                      <a:endParaRPr lang="it-IT" sz="900" b="1">
                        <a:effectLst/>
                      </a:endParaRPr>
                    </a:p>
                  </a:txBody>
                  <a:tcPr marL="47045" marR="47045" marT="47045" marB="4704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83 (75.5) 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41 (75.9) 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42 (75.0)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050945"/>
                  </a:ext>
                </a:extLst>
              </a:tr>
              <a:tr h="487005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900" b="1" i="0">
                          <a:effectLst/>
                          <a:latin typeface="Calibri, serif"/>
                        </a:rPr>
                        <a:t>BMI (kg/m2), median (IQR)</a:t>
                      </a:r>
                      <a:endParaRPr lang="it-IT" sz="900" b="1">
                        <a:effectLst/>
                      </a:endParaRPr>
                    </a:p>
                  </a:txBody>
                  <a:tcPr marL="47045" marR="47045" marT="47045" marB="4704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42.2 (39.4-45.8) 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42.0 (39.7-45.5) 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 dirty="0">
                          <a:effectLst/>
                          <a:latin typeface="Calibri, serif"/>
                        </a:rPr>
                        <a:t>42.9 (38.9-45.8) </a:t>
                      </a:r>
                      <a:endParaRPr lang="it-IT" sz="1200" dirty="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 dirty="0">
                          <a:effectLst/>
                          <a:latin typeface="Calibri, serif"/>
                        </a:rPr>
                        <a:t>0.792</a:t>
                      </a:r>
                      <a:endParaRPr lang="it-IT" sz="1200" dirty="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62545"/>
                  </a:ext>
                </a:extLst>
              </a:tr>
              <a:tr h="487005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900" b="1">
                          <a:effectLst/>
                          <a:latin typeface="Calibri, serif"/>
                        </a:rPr>
                        <a:t>Ideal weight (kg), median (IQR)</a:t>
                      </a:r>
                      <a:endParaRPr lang="it-IT" sz="900" b="1">
                        <a:effectLst/>
                      </a:endParaRPr>
                    </a:p>
                  </a:txBody>
                  <a:tcPr marL="47045" marR="47045" marT="47045" marB="4704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59.8 (57.5-66.5) 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59.8 (57.5-65.8) 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 dirty="0">
                          <a:effectLst/>
                          <a:latin typeface="Calibri, serif"/>
                        </a:rPr>
                        <a:t>60.1 (55.6-68.8) </a:t>
                      </a:r>
                      <a:endParaRPr lang="it-IT" sz="1200" dirty="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 dirty="0">
                          <a:effectLst/>
                          <a:latin typeface="Calibri, serif"/>
                        </a:rPr>
                        <a:t>0.578</a:t>
                      </a:r>
                      <a:endParaRPr lang="it-IT" sz="1200" dirty="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01440"/>
                  </a:ext>
                </a:extLst>
              </a:tr>
              <a:tr h="306816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900" b="1">
                          <a:effectLst/>
                          <a:latin typeface="Calibri, serif"/>
                        </a:rPr>
                        <a:t>Smoke, n (%)</a:t>
                      </a:r>
                      <a:endParaRPr lang="it-IT" sz="900" b="1">
                        <a:effectLst/>
                      </a:endParaRPr>
                    </a:p>
                  </a:txBody>
                  <a:tcPr marL="47045" marR="47045" marT="47045" marB="4704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28 (25.5) 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14 (25.9) 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14 (25.0) 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 dirty="0">
                          <a:effectLst/>
                          <a:latin typeface="Calibri, serif"/>
                        </a:rPr>
                        <a:t>1.000</a:t>
                      </a:r>
                      <a:endParaRPr lang="it-IT" sz="1200" dirty="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56816"/>
                  </a:ext>
                </a:extLst>
              </a:tr>
              <a:tr h="306816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900" b="1">
                          <a:effectLst/>
                          <a:latin typeface="Calibri, serif"/>
                        </a:rPr>
                        <a:t>Hypertension, n (%)</a:t>
                      </a:r>
                      <a:endParaRPr lang="it-IT" sz="900" b="1">
                        <a:effectLst/>
                      </a:endParaRPr>
                    </a:p>
                  </a:txBody>
                  <a:tcPr marL="47045" marR="47045" marT="47045" marB="4704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27 (24.5) 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12 (22.2) 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 dirty="0">
                          <a:effectLst/>
                          <a:latin typeface="Calibri, serif"/>
                        </a:rPr>
                        <a:t>15 (26.8) </a:t>
                      </a:r>
                      <a:endParaRPr lang="it-IT" sz="1200" dirty="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 dirty="0">
                          <a:effectLst/>
                          <a:latin typeface="Calibri, serif"/>
                        </a:rPr>
                        <a:t>0.563</a:t>
                      </a:r>
                      <a:endParaRPr lang="it-IT" sz="1200" dirty="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561190"/>
                  </a:ext>
                </a:extLst>
              </a:tr>
              <a:tr h="306816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900" b="1">
                          <a:effectLst/>
                          <a:latin typeface="Calibri, serif"/>
                        </a:rPr>
                        <a:t>Diabetes, n (%)</a:t>
                      </a:r>
                      <a:endParaRPr lang="it-IT" sz="900" b="1">
                        <a:effectLst/>
                      </a:endParaRPr>
                    </a:p>
                  </a:txBody>
                  <a:tcPr marL="47045" marR="47045" marT="47045" marB="4704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12 (10.9) 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6 (11.1) 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6 (10.7) 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 dirty="0">
                          <a:effectLst/>
                          <a:latin typeface="Calibri, serif"/>
                        </a:rPr>
                        <a:t>1.000</a:t>
                      </a:r>
                      <a:endParaRPr lang="it-IT" sz="1200" dirty="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660201"/>
                  </a:ext>
                </a:extLst>
              </a:tr>
              <a:tr h="306816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900" b="1">
                          <a:effectLst/>
                          <a:latin typeface="Calibri, serif"/>
                        </a:rPr>
                        <a:t>Dyslipidaemia, n (%)</a:t>
                      </a:r>
                      <a:endParaRPr lang="it-IT" sz="900" b="1">
                        <a:effectLst/>
                      </a:endParaRPr>
                    </a:p>
                  </a:txBody>
                  <a:tcPr marL="47045" marR="47045" marT="47045" marB="4704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20 (18.2) 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10 (18.5) 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 dirty="0">
                          <a:effectLst/>
                          <a:latin typeface="Calibri, serif"/>
                        </a:rPr>
                        <a:t>10 (17.9) </a:t>
                      </a:r>
                      <a:endParaRPr lang="it-IT" sz="1200" dirty="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 dirty="0">
                          <a:effectLst/>
                          <a:latin typeface="Calibri, serif"/>
                        </a:rPr>
                        <a:t>1.000</a:t>
                      </a:r>
                      <a:endParaRPr lang="it-IT" sz="1200" dirty="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474457"/>
                  </a:ext>
                </a:extLst>
              </a:tr>
              <a:tr h="306816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900" b="1">
                          <a:effectLst/>
                          <a:latin typeface="Calibri, serif"/>
                        </a:rPr>
                        <a:t>C-PAP, n (%)</a:t>
                      </a:r>
                      <a:endParaRPr lang="it-IT" sz="900" b="1">
                        <a:effectLst/>
                      </a:endParaRPr>
                    </a:p>
                  </a:txBody>
                  <a:tcPr marL="47045" marR="47045" marT="47045" marB="4704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10 (9.1) 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5 (9.3) 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 dirty="0">
                          <a:effectLst/>
                          <a:latin typeface="Calibri, serif"/>
                        </a:rPr>
                        <a:t>5 (8.9) </a:t>
                      </a:r>
                      <a:endParaRPr lang="it-IT" sz="1200" dirty="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 dirty="0">
                          <a:effectLst/>
                          <a:latin typeface="Calibri, serif"/>
                        </a:rPr>
                        <a:t>1.000</a:t>
                      </a:r>
                      <a:endParaRPr lang="it-IT" sz="1200" dirty="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938613"/>
                  </a:ext>
                </a:extLst>
              </a:tr>
              <a:tr h="487005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900" b="1">
                          <a:effectLst/>
                          <a:latin typeface="Calibri, serif"/>
                        </a:rPr>
                        <a:t>Antiplatelet or anticoagulant drugs, n (%)</a:t>
                      </a:r>
                      <a:endParaRPr lang="it-IT" sz="900" b="1">
                        <a:effectLst/>
                      </a:endParaRPr>
                    </a:p>
                  </a:txBody>
                  <a:tcPr marL="47045" marR="47045" marT="47045" marB="4704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5 (4.5) 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2 (3.7) 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 dirty="0">
                          <a:effectLst/>
                          <a:latin typeface="Calibri, serif"/>
                        </a:rPr>
                        <a:t>3 (5.4) </a:t>
                      </a:r>
                      <a:endParaRPr lang="it-IT" sz="1200" dirty="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 dirty="0">
                          <a:effectLst/>
                          <a:latin typeface="Calibri, serif"/>
                        </a:rPr>
                        <a:t>0.654</a:t>
                      </a:r>
                      <a:endParaRPr lang="it-IT" sz="1200" dirty="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051702"/>
                  </a:ext>
                </a:extLst>
              </a:tr>
              <a:tr h="487005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900" b="1" dirty="0">
                          <a:effectLst/>
                          <a:latin typeface="Calibri, serif"/>
                        </a:rPr>
                        <a:t>Length of surgery (minutes), median (IQR)</a:t>
                      </a:r>
                      <a:endParaRPr lang="it-IT" sz="900" b="1" dirty="0">
                        <a:effectLst/>
                      </a:endParaRPr>
                    </a:p>
                  </a:txBody>
                  <a:tcPr marL="47045" marR="47045" marT="47045" marB="4704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57.0 (49-68) 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 dirty="0">
                          <a:effectLst/>
                          <a:latin typeface="Calibri, serif"/>
                        </a:rPr>
                        <a:t>57.5 (48-72) </a:t>
                      </a:r>
                      <a:endParaRPr lang="it-IT" sz="1200" dirty="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>
                          <a:effectLst/>
                          <a:latin typeface="Calibri, serif"/>
                        </a:rPr>
                        <a:t>57.0 (50-68) </a:t>
                      </a:r>
                      <a:endParaRPr lang="it-IT" sz="120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700" b="0" i="0" dirty="0">
                          <a:effectLst/>
                          <a:latin typeface="Calibri, serif"/>
                        </a:rPr>
                        <a:t>0.794</a:t>
                      </a:r>
                      <a:endParaRPr lang="it-IT" sz="1200" dirty="0">
                        <a:effectLst/>
                      </a:endParaRPr>
                    </a:p>
                  </a:txBody>
                  <a:tcPr marL="47045" marR="47045" marT="47045" marB="47045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043374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C547BB1B-C481-9896-D25E-24A9ECD1BFBB}"/>
              </a:ext>
            </a:extLst>
          </p:cNvPr>
          <p:cNvSpPr txBox="1"/>
          <p:nvPr/>
        </p:nvSpPr>
        <p:spPr>
          <a:xfrm>
            <a:off x="283918" y="3403481"/>
            <a:ext cx="616482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/>
          </a:p>
          <a:p>
            <a:r>
              <a:rPr lang="it-IT" sz="2400" dirty="0"/>
              <a:t>Comorbidità, uso di anticoagulati e/o antiaggreganti, abitudine tabagica e tempo chirurgico sono risultati </a:t>
            </a:r>
            <a:r>
              <a:rPr lang="it-IT" sz="2400" b="1" dirty="0"/>
              <a:t>omogenei in entrambi i gruppi</a:t>
            </a:r>
            <a:r>
              <a:rPr lang="it-IT" sz="2400" dirty="0"/>
              <a:t>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1F4B45-74BD-BED4-DDBF-38E47E26E195}"/>
              </a:ext>
            </a:extLst>
          </p:cNvPr>
          <p:cNvSpPr txBox="1"/>
          <p:nvPr/>
        </p:nvSpPr>
        <p:spPr>
          <a:xfrm>
            <a:off x="283918" y="1149404"/>
            <a:ext cx="47796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Nessuna differenza in termini di caratteristiche quali </a:t>
            </a:r>
            <a:r>
              <a:rPr lang="it-IT" sz="2400" b="1" dirty="0"/>
              <a:t>età, sesso e BMI</a:t>
            </a:r>
            <a:r>
              <a:rPr lang="it-IT" sz="1800" b="1" dirty="0"/>
              <a:t>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4275E03-E461-8A3B-6137-1C43B87BBCD6}"/>
              </a:ext>
            </a:extLst>
          </p:cNvPr>
          <p:cNvSpPr/>
          <p:nvPr/>
        </p:nvSpPr>
        <p:spPr>
          <a:xfrm>
            <a:off x="3753241" y="558146"/>
            <a:ext cx="4685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rgbClr val="FFC000"/>
                </a:solidFill>
                <a:effectLst/>
              </a:rPr>
              <a:t>RISULTATI</a:t>
            </a:r>
            <a:r>
              <a:rPr lang="it-IT" sz="5400" b="1" dirty="0">
                <a:ln/>
                <a:solidFill>
                  <a:srgbClr val="FFC000"/>
                </a:solidFill>
              </a:rPr>
              <a:t> (1)</a:t>
            </a:r>
            <a:endParaRPr lang="it-IT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3A0635-A9A8-FFC0-0275-16C3B33EE9C4}"/>
              </a:ext>
            </a:extLst>
          </p:cNvPr>
          <p:cNvSpPr txBox="1"/>
          <p:nvPr/>
        </p:nvSpPr>
        <p:spPr>
          <a:xfrm>
            <a:off x="583321" y="1716574"/>
            <a:ext cx="11025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b="1" dirty="0">
                <a:effectLst/>
                <a:latin typeface="Roboto, serif"/>
              </a:rPr>
              <a:t>Non sono state osservate differenze statisticamente significative tra i due gruppi </a:t>
            </a:r>
            <a:r>
              <a:rPr lang="it-IT" b="1" dirty="0">
                <a:latin typeface="Roboto, serif"/>
              </a:rPr>
              <a:t>(</a:t>
            </a:r>
            <a:r>
              <a:rPr lang="it-IT" sz="1800" dirty="0">
                <a:effectLst/>
                <a:latin typeface="Roboto, serif"/>
              </a:rPr>
              <a:t>LA-T</a:t>
            </a:r>
            <a:r>
              <a:rPr lang="it-IT" dirty="0">
                <a:latin typeface="Roboto, serif"/>
              </a:rPr>
              <a:t>B</a:t>
            </a:r>
            <a:r>
              <a:rPr lang="it-IT" sz="1800" dirty="0">
                <a:effectLst/>
                <a:latin typeface="Roboto, serif"/>
              </a:rPr>
              <a:t> vs. placebo) per il </a:t>
            </a:r>
            <a:r>
              <a:rPr lang="it-IT" sz="1800" b="1" dirty="0">
                <a:effectLst/>
                <a:latin typeface="Roboto, serif"/>
              </a:rPr>
              <a:t>risultato primario-NRS postoperatorio</a:t>
            </a:r>
            <a:r>
              <a:rPr lang="it-IT" sz="1800" dirty="0">
                <a:effectLst/>
                <a:latin typeface="Roboto, serif"/>
              </a:rPr>
              <a:t>, con una mediana (IQR) NRS di 2 (4.75 - 0) vs. 2 (5.25 - 0) in PACU, 5.5 (7 – 3) vs. 6 (7 – 4) a 6 ore, 2 (6 – 0) vs. 3 (5.25 – 1.75) a 12 ore, 2 (3.75 – 0) vs. 1 (2 – 0) a 24 ore</a:t>
            </a:r>
            <a:r>
              <a:rPr lang="it-IT" dirty="0">
                <a:latin typeface="Roboto, serif"/>
              </a:rPr>
              <a:t>.</a:t>
            </a:r>
            <a:endParaRPr lang="it-IT" b="1" i="1" dirty="0">
              <a:solidFill>
                <a:srgbClr val="FF0000"/>
              </a:solidFill>
              <a:effectLst/>
            </a:endParaRPr>
          </a:p>
          <a:p>
            <a:pPr algn="just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F0B4265-EA39-750F-741C-DD8ED53B2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080" y="3193902"/>
            <a:ext cx="5927834" cy="319647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E4FE486-DA31-EB3F-4CB1-9280503E967A}"/>
              </a:ext>
            </a:extLst>
          </p:cNvPr>
          <p:cNvSpPr txBox="1"/>
          <p:nvPr/>
        </p:nvSpPr>
        <p:spPr>
          <a:xfrm>
            <a:off x="7811217" y="3429000"/>
            <a:ext cx="1893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spc="-1" dirty="0">
                <a:solidFill>
                  <a:srgbClr val="FF0000"/>
                </a:solidFill>
                <a:latin typeface="Roboto, serif"/>
              </a:rPr>
              <a:t>p &gt; 0,05</a:t>
            </a:r>
            <a:endParaRPr lang="it-IT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4275E03-E461-8A3B-6137-1C43B87BBCD6}"/>
              </a:ext>
            </a:extLst>
          </p:cNvPr>
          <p:cNvSpPr/>
          <p:nvPr/>
        </p:nvSpPr>
        <p:spPr>
          <a:xfrm>
            <a:off x="3753244" y="476874"/>
            <a:ext cx="4685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rgbClr val="FFC000"/>
                </a:solidFill>
                <a:effectLst/>
              </a:rPr>
              <a:t>RISULTATI (2)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469194-1D61-5C1F-31B3-433D2EC79001}"/>
              </a:ext>
            </a:extLst>
          </p:cNvPr>
          <p:cNvSpPr txBox="1"/>
          <p:nvPr/>
        </p:nvSpPr>
        <p:spPr>
          <a:xfrm>
            <a:off x="367861" y="1751536"/>
            <a:ext cx="11456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b="1" dirty="0">
                <a:effectLst/>
                <a:latin typeface="Roboto, serif"/>
              </a:rPr>
              <a:t>Non sono state osservate differenze statisticamente significative </a:t>
            </a:r>
            <a:r>
              <a:rPr lang="it-IT" sz="1800" dirty="0">
                <a:effectLst/>
                <a:latin typeface="Roboto, serif"/>
              </a:rPr>
              <a:t>nel periodo postoperatorio tra i due gruppi per quanto riguarda </a:t>
            </a:r>
            <a:r>
              <a:rPr lang="it-IT" sz="1800" b="1" dirty="0">
                <a:effectLst/>
                <a:latin typeface="Roboto, serif"/>
              </a:rPr>
              <a:t>la somministrazione di </a:t>
            </a:r>
            <a:r>
              <a:rPr lang="it-IT" sz="1800" b="1" dirty="0" err="1">
                <a:effectLst/>
                <a:latin typeface="Roboto, serif"/>
              </a:rPr>
              <a:t>Ketorolac</a:t>
            </a:r>
            <a:r>
              <a:rPr lang="it-IT" sz="1800" b="1" dirty="0">
                <a:effectLst/>
                <a:latin typeface="Roboto, serif"/>
              </a:rPr>
              <a:t> al bisogno </a:t>
            </a:r>
            <a:r>
              <a:rPr lang="it-IT" sz="1800" dirty="0">
                <a:effectLst/>
                <a:latin typeface="Roboto, serif"/>
              </a:rPr>
              <a:t>(</a:t>
            </a:r>
            <a:r>
              <a:rPr lang="it-IT" dirty="0">
                <a:latin typeface="Roboto, serif"/>
              </a:rPr>
              <a:t>LA-TB: 30 vs Placebo: 30, Range 0-90;  </a:t>
            </a:r>
            <a:r>
              <a:rPr lang="it-IT" sz="1800" b="1" i="1" dirty="0">
                <a:solidFill>
                  <a:srgbClr val="FF0000"/>
                </a:solidFill>
                <a:effectLst/>
                <a:latin typeface="Roboto, serif"/>
              </a:rPr>
              <a:t>p-</a:t>
            </a:r>
            <a:r>
              <a:rPr lang="it-IT" sz="1800" b="1" i="1" dirty="0" err="1">
                <a:solidFill>
                  <a:srgbClr val="FF0000"/>
                </a:solidFill>
                <a:effectLst/>
                <a:latin typeface="Roboto, serif"/>
              </a:rPr>
              <a:t>value</a:t>
            </a:r>
            <a:r>
              <a:rPr lang="it-IT" sz="1800" b="1" i="1" dirty="0">
                <a:solidFill>
                  <a:srgbClr val="FF0000"/>
                </a:solidFill>
                <a:effectLst/>
                <a:latin typeface="Roboto, serif"/>
              </a:rPr>
              <a:t> = 0,913</a:t>
            </a:r>
            <a:r>
              <a:rPr lang="it-IT" sz="1800" dirty="0">
                <a:effectLst/>
                <a:latin typeface="Roboto, serif"/>
              </a:rPr>
              <a:t>) e di </a:t>
            </a:r>
            <a:r>
              <a:rPr lang="it-IT" sz="1800" b="1" dirty="0">
                <a:effectLst/>
                <a:latin typeface="Roboto, serif"/>
              </a:rPr>
              <a:t>Morfina </a:t>
            </a:r>
            <a:r>
              <a:rPr lang="it-IT" sz="1800" dirty="0">
                <a:effectLst/>
                <a:latin typeface="Roboto, serif"/>
              </a:rPr>
              <a:t>(LA-TB: 0</a:t>
            </a:r>
            <a:r>
              <a:rPr lang="it-IT" dirty="0">
                <a:latin typeface="Roboto, serif"/>
              </a:rPr>
              <a:t> vs </a:t>
            </a:r>
            <a:r>
              <a:rPr lang="it-IT" sz="1800" dirty="0">
                <a:effectLst/>
                <a:latin typeface="Roboto, serif"/>
              </a:rPr>
              <a:t>Placebo: 0, Range: 0-2;  </a:t>
            </a:r>
            <a:r>
              <a:rPr lang="it-IT" sz="1800" b="1" i="1" dirty="0">
                <a:solidFill>
                  <a:srgbClr val="FF0000"/>
                </a:solidFill>
                <a:effectLst/>
                <a:latin typeface="Roboto, serif"/>
              </a:rPr>
              <a:t>p-</a:t>
            </a:r>
            <a:r>
              <a:rPr lang="it-IT" sz="1800" b="1" i="1" dirty="0" err="1">
                <a:solidFill>
                  <a:srgbClr val="FF0000"/>
                </a:solidFill>
                <a:effectLst/>
                <a:latin typeface="Roboto, serif"/>
              </a:rPr>
              <a:t>value</a:t>
            </a:r>
            <a:r>
              <a:rPr lang="it-IT" sz="1800" b="1" i="1" dirty="0">
                <a:solidFill>
                  <a:srgbClr val="FF0000"/>
                </a:solidFill>
                <a:effectLst/>
                <a:latin typeface="Roboto, serif"/>
              </a:rPr>
              <a:t> = 1,0</a:t>
            </a:r>
            <a:r>
              <a:rPr lang="it-IT" sz="1800" dirty="0">
                <a:effectLst/>
                <a:latin typeface="Roboto, serif"/>
              </a:rPr>
              <a:t>) nelle 24 ore post-intervento. </a:t>
            </a:r>
            <a:endParaRPr lang="it-IT" dirty="0">
              <a:effectLst/>
            </a:endParaRPr>
          </a:p>
          <a:p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5C5EE23-5DA4-C521-0BE6-9E4E2D7EF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257283"/>
              </p:ext>
            </p:extLst>
          </p:nvPr>
        </p:nvGraphicFramePr>
        <p:xfrm>
          <a:off x="777765" y="3465343"/>
          <a:ext cx="10279116" cy="2236851"/>
        </p:xfrm>
        <a:graphic>
          <a:graphicData uri="http://schemas.openxmlformats.org/drawingml/2006/table">
            <a:tbl>
              <a:tblPr/>
              <a:tblGrid>
                <a:gridCol w="3351783">
                  <a:extLst>
                    <a:ext uri="{9D8B030D-6E8A-4147-A177-3AD203B41FA5}">
                      <a16:colId xmlns:a16="http://schemas.microsoft.com/office/drawing/2014/main" val="3773067823"/>
                    </a:ext>
                  </a:extLst>
                </a:gridCol>
                <a:gridCol w="2302575">
                  <a:extLst>
                    <a:ext uri="{9D8B030D-6E8A-4147-A177-3AD203B41FA5}">
                      <a16:colId xmlns:a16="http://schemas.microsoft.com/office/drawing/2014/main" val="2750430375"/>
                    </a:ext>
                  </a:extLst>
                </a:gridCol>
                <a:gridCol w="2312379">
                  <a:extLst>
                    <a:ext uri="{9D8B030D-6E8A-4147-A177-3AD203B41FA5}">
                      <a16:colId xmlns:a16="http://schemas.microsoft.com/office/drawing/2014/main" val="1894915461"/>
                    </a:ext>
                  </a:extLst>
                </a:gridCol>
                <a:gridCol w="2312379">
                  <a:extLst>
                    <a:ext uri="{9D8B030D-6E8A-4147-A177-3AD203B41FA5}">
                      <a16:colId xmlns:a16="http://schemas.microsoft.com/office/drawing/2014/main" val="29080055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br>
                        <a:rPr lang="en-GB">
                          <a:effectLst/>
                        </a:rPr>
                      </a:br>
                      <a:endParaRPr lang="en-GB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 b="1" dirty="0">
                          <a:effectLst/>
                          <a:latin typeface="Calibri, serif"/>
                        </a:rPr>
                        <a:t>LA-TB (n=54)</a:t>
                      </a:r>
                      <a:endParaRPr lang="it-IT" sz="1800" dirty="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 b="1" dirty="0">
                          <a:effectLst/>
                          <a:latin typeface="Calibri, serif"/>
                        </a:rPr>
                        <a:t>Placebo (n=56)</a:t>
                      </a:r>
                      <a:endParaRPr lang="it-IT" sz="1800" dirty="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 b="1" i="1" dirty="0">
                          <a:effectLst/>
                          <a:latin typeface="Calibri, serif"/>
                        </a:rPr>
                        <a:t>p-</a:t>
                      </a:r>
                      <a:r>
                        <a:rPr lang="en-GB" sz="1800" b="1" i="0" dirty="0">
                          <a:effectLst/>
                          <a:latin typeface="Calibri, serif"/>
                        </a:rPr>
                        <a:t>value</a:t>
                      </a:r>
                      <a:endParaRPr lang="it-IT" sz="1800" i="0" dirty="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841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 b="0" i="0" dirty="0">
                          <a:effectLst/>
                          <a:latin typeface="Calibri, serif"/>
                        </a:rPr>
                        <a:t>KETOROLAC 24h (mg), </a:t>
                      </a:r>
                      <a:r>
                        <a:rPr lang="en-GB" sz="1800" b="0" i="0" dirty="0" err="1">
                          <a:effectLst/>
                          <a:latin typeface="Calibri, serif"/>
                        </a:rPr>
                        <a:t>mediana</a:t>
                      </a:r>
                      <a:r>
                        <a:rPr lang="en-GB" sz="1800" b="0" i="0" dirty="0">
                          <a:effectLst/>
                          <a:latin typeface="Calibri, serif"/>
                        </a:rPr>
                        <a:t> (Range) </a:t>
                      </a:r>
                      <a:endParaRPr lang="it-IT" sz="1800" dirty="0">
                        <a:effectLst/>
                      </a:endParaRP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1600" b="0" i="0" dirty="0">
                          <a:effectLst/>
                          <a:latin typeface="Calibri, serif"/>
                        </a:rPr>
                        <a:t>30 (30-60) </a:t>
                      </a:r>
                      <a:endParaRPr lang="it-IT" sz="1600" dirty="0">
                        <a:effectLst/>
                      </a:endParaRP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1600" b="0" i="0" dirty="0">
                          <a:effectLst/>
                          <a:latin typeface="Calibri, serif"/>
                        </a:rPr>
                        <a:t>30 (30-60) </a:t>
                      </a:r>
                      <a:endParaRPr lang="it-IT" sz="1600" dirty="0">
                        <a:effectLst/>
                      </a:endParaRP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1600" b="0" i="1" dirty="0">
                          <a:effectLst/>
                          <a:latin typeface="Calibri, serif"/>
                        </a:rPr>
                        <a:t>0.913</a:t>
                      </a:r>
                      <a:endParaRPr lang="it-IT" sz="1600" i="1" dirty="0">
                        <a:effectLst/>
                      </a:endParaRP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249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 b="0" i="0" dirty="0">
                          <a:effectLst/>
                          <a:latin typeface="Calibri, serif"/>
                        </a:rPr>
                        <a:t>MORFINA 24h (mg), </a:t>
                      </a:r>
                      <a:r>
                        <a:rPr lang="en-GB" sz="1800" b="0" i="0" dirty="0" err="1">
                          <a:effectLst/>
                          <a:latin typeface="Calibri, serif"/>
                        </a:rPr>
                        <a:t>mediana</a:t>
                      </a:r>
                      <a:r>
                        <a:rPr lang="en-GB" sz="1800" b="0" i="0" dirty="0">
                          <a:effectLst/>
                          <a:latin typeface="Calibri, serif"/>
                        </a:rPr>
                        <a:t>  (Range)</a:t>
                      </a:r>
                      <a:endParaRPr lang="it-IT" sz="1800" dirty="0">
                        <a:effectLst/>
                      </a:endParaRP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1600" b="0" i="0" dirty="0">
                          <a:effectLst/>
                          <a:latin typeface="Calibri, serif"/>
                        </a:rPr>
                        <a:t>0 (0-2) </a:t>
                      </a:r>
                      <a:endParaRPr lang="it-IT" sz="1600" dirty="0">
                        <a:effectLst/>
                      </a:endParaRP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1600" b="0" i="0" dirty="0">
                          <a:effectLst/>
                          <a:latin typeface="Calibri, serif"/>
                        </a:rPr>
                        <a:t>0 (0-2) </a:t>
                      </a:r>
                      <a:endParaRPr lang="it-IT" sz="1600" dirty="0">
                        <a:effectLst/>
                      </a:endParaRP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1600" b="0" i="1" dirty="0">
                          <a:effectLst/>
                          <a:latin typeface="Calibri, serif"/>
                        </a:rPr>
                        <a:t>1.000</a:t>
                      </a:r>
                      <a:endParaRPr lang="it-IT" sz="1600" i="1" dirty="0">
                        <a:effectLst/>
                      </a:endParaRP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61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696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4275E03-E461-8A3B-6137-1C43B87BBCD6}"/>
              </a:ext>
            </a:extLst>
          </p:cNvPr>
          <p:cNvSpPr/>
          <p:nvPr/>
        </p:nvSpPr>
        <p:spPr>
          <a:xfrm>
            <a:off x="3753243" y="422439"/>
            <a:ext cx="4685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rgbClr val="FFC000"/>
                </a:solidFill>
                <a:effectLst/>
              </a:rPr>
              <a:t>RISULTATI (3)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9BA1212-F936-2048-53A4-391B6414040E}"/>
              </a:ext>
            </a:extLst>
          </p:cNvPr>
          <p:cNvSpPr txBox="1"/>
          <p:nvPr/>
        </p:nvSpPr>
        <p:spPr>
          <a:xfrm>
            <a:off x="273270" y="1566523"/>
            <a:ext cx="11687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effectLst/>
                <a:latin typeface="Roboto, serif"/>
              </a:rPr>
              <a:t>Analizzando i risultati relativi alla presenza di </a:t>
            </a:r>
            <a:r>
              <a:rPr lang="it-IT" sz="1800" b="1" dirty="0">
                <a:effectLst/>
                <a:latin typeface="Roboto, serif"/>
              </a:rPr>
              <a:t>PONV</a:t>
            </a:r>
            <a:r>
              <a:rPr lang="it-IT" sz="1800" dirty="0">
                <a:effectLst/>
                <a:latin typeface="Roboto, serif"/>
              </a:rPr>
              <a:t>, è stata dimostrata una </a:t>
            </a:r>
            <a:r>
              <a:rPr lang="it-IT" sz="1800" b="1" dirty="0">
                <a:effectLst/>
                <a:latin typeface="Roboto, serif"/>
              </a:rPr>
              <a:t>differenza significativa </a:t>
            </a:r>
            <a:r>
              <a:rPr lang="it-IT" sz="1800" dirty="0">
                <a:effectLst/>
                <a:latin typeface="Roboto, serif"/>
              </a:rPr>
              <a:t>tra i due gruppi di studio </a:t>
            </a:r>
            <a:r>
              <a:rPr lang="it-IT" sz="1800" b="1" dirty="0">
                <a:effectLst/>
                <a:latin typeface="Roboto, serif"/>
              </a:rPr>
              <a:t>al basale </a:t>
            </a:r>
            <a:r>
              <a:rPr lang="it-IT" sz="1800" dirty="0">
                <a:effectLst/>
                <a:latin typeface="Roboto, serif"/>
              </a:rPr>
              <a:t>(LA-T</a:t>
            </a:r>
            <a:r>
              <a:rPr lang="it-IT" dirty="0">
                <a:latin typeface="Roboto, serif"/>
              </a:rPr>
              <a:t>B</a:t>
            </a:r>
            <a:r>
              <a:rPr lang="it-IT" sz="1800" dirty="0">
                <a:effectLst/>
                <a:latin typeface="Roboto, serif"/>
              </a:rPr>
              <a:t>: 46% dei pazienti; Placebo: 25% dei pazienti, </a:t>
            </a:r>
            <a:r>
              <a:rPr lang="it-IT" sz="1800" b="1" i="1" u="sng" dirty="0">
                <a:solidFill>
                  <a:srgbClr val="FF0000"/>
                </a:solidFill>
                <a:effectLst/>
                <a:latin typeface="Roboto, serif"/>
              </a:rPr>
              <a:t>p-</a:t>
            </a:r>
            <a:r>
              <a:rPr lang="it-IT" sz="1800" b="1" i="1" u="sng" dirty="0" err="1">
                <a:solidFill>
                  <a:srgbClr val="FF0000"/>
                </a:solidFill>
                <a:effectLst/>
                <a:latin typeface="Roboto, serif"/>
              </a:rPr>
              <a:t>value</a:t>
            </a:r>
            <a:r>
              <a:rPr lang="it-IT" sz="1800" b="1" i="1" u="sng" dirty="0">
                <a:solidFill>
                  <a:srgbClr val="FF0000"/>
                </a:solidFill>
                <a:effectLst/>
                <a:latin typeface="Roboto, serif"/>
              </a:rPr>
              <a:t>: 0,019</a:t>
            </a:r>
            <a:r>
              <a:rPr lang="it-IT" sz="1800" dirty="0">
                <a:effectLst/>
                <a:latin typeface="Roboto, serif"/>
              </a:rPr>
              <a:t>) e </a:t>
            </a:r>
            <a:r>
              <a:rPr lang="it-IT" sz="1800" b="1" dirty="0">
                <a:effectLst/>
                <a:latin typeface="Roboto, serif"/>
              </a:rPr>
              <a:t>a 6 ore </a:t>
            </a:r>
            <a:r>
              <a:rPr lang="it-IT" sz="1800" dirty="0">
                <a:effectLst/>
                <a:latin typeface="Roboto, serif"/>
              </a:rPr>
              <a:t>postoperatorie (LA-TAP: 69% dei pazienti, placebo: 41% dei pazienti, valore </a:t>
            </a:r>
            <a:r>
              <a:rPr lang="it-IT" sz="1800" b="1" i="1" u="sng" dirty="0">
                <a:solidFill>
                  <a:srgbClr val="FF0000"/>
                </a:solidFill>
                <a:effectLst/>
                <a:latin typeface="Roboto, serif"/>
              </a:rPr>
              <a:t>p-</a:t>
            </a:r>
            <a:r>
              <a:rPr lang="it-IT" sz="1800" b="1" i="1" u="sng" dirty="0" err="1">
                <a:solidFill>
                  <a:srgbClr val="FF0000"/>
                </a:solidFill>
                <a:effectLst/>
                <a:latin typeface="Roboto, serif"/>
              </a:rPr>
              <a:t>value</a:t>
            </a:r>
            <a:r>
              <a:rPr lang="it-IT" sz="1800" b="1" i="1" u="sng" dirty="0">
                <a:solidFill>
                  <a:srgbClr val="FF0000"/>
                </a:solidFill>
                <a:effectLst/>
                <a:latin typeface="Roboto, serif"/>
              </a:rPr>
              <a:t>: 0,003</a:t>
            </a:r>
            <a:r>
              <a:rPr lang="it-IT" sz="1800" dirty="0">
                <a:effectLst/>
                <a:latin typeface="Roboto, serif"/>
              </a:rPr>
              <a:t>). </a:t>
            </a:r>
            <a:r>
              <a:rPr lang="it-IT" sz="1800" b="1" dirty="0">
                <a:effectLst/>
                <a:latin typeface="Roboto, serif"/>
              </a:rPr>
              <a:t>Nessuna differenza </a:t>
            </a:r>
            <a:r>
              <a:rPr lang="it-IT" sz="1800" dirty="0">
                <a:effectLst/>
                <a:latin typeface="Roboto, serif"/>
              </a:rPr>
              <a:t>statisticamente significativa è stata trovata tra i due gruppi </a:t>
            </a:r>
            <a:r>
              <a:rPr lang="it-IT" sz="1800" b="1" dirty="0">
                <a:effectLst/>
                <a:latin typeface="Roboto, serif"/>
              </a:rPr>
              <a:t>a 12 ore e 24 ore </a:t>
            </a:r>
            <a:r>
              <a:rPr lang="it-IT" sz="1800" dirty="0">
                <a:effectLst/>
                <a:latin typeface="Roboto, serif"/>
              </a:rPr>
              <a:t>dopo la procedura (12h: LA-TB 28% </a:t>
            </a:r>
            <a:r>
              <a:rPr lang="it-IT" dirty="0">
                <a:latin typeface="Roboto, serif"/>
              </a:rPr>
              <a:t>vs </a:t>
            </a:r>
            <a:r>
              <a:rPr lang="it-IT" sz="1800" dirty="0">
                <a:effectLst/>
                <a:latin typeface="Roboto, serif"/>
              </a:rPr>
              <a:t>Placebo 25%</a:t>
            </a:r>
            <a:r>
              <a:rPr lang="it-IT" dirty="0">
                <a:latin typeface="Roboto, serif"/>
              </a:rPr>
              <a:t>; </a:t>
            </a:r>
            <a:r>
              <a:rPr lang="it-IT" sz="1800" i="1" dirty="0">
                <a:effectLst/>
                <a:latin typeface="Roboto, serif"/>
              </a:rPr>
              <a:t> </a:t>
            </a:r>
            <a:r>
              <a:rPr lang="it-IT" sz="1800" b="1" i="1" dirty="0">
                <a:effectLst/>
                <a:latin typeface="Roboto, serif"/>
              </a:rPr>
              <a:t>p-</a:t>
            </a:r>
            <a:r>
              <a:rPr lang="it-IT" sz="1800" b="1" i="1" dirty="0" err="1">
                <a:effectLst/>
                <a:latin typeface="Roboto, serif"/>
              </a:rPr>
              <a:t>value</a:t>
            </a:r>
            <a:r>
              <a:rPr lang="it-IT" sz="1800" b="1" dirty="0">
                <a:effectLst/>
                <a:latin typeface="Roboto, serif"/>
              </a:rPr>
              <a:t>: 0,74. </a:t>
            </a:r>
            <a:r>
              <a:rPr lang="it-IT" sz="1800" dirty="0">
                <a:effectLst/>
                <a:latin typeface="Roboto, serif"/>
              </a:rPr>
              <a:t>A 24h: LA-T</a:t>
            </a:r>
            <a:r>
              <a:rPr lang="it-IT" dirty="0">
                <a:latin typeface="Roboto, serif"/>
              </a:rPr>
              <a:t>B</a:t>
            </a:r>
            <a:r>
              <a:rPr lang="it-IT" sz="1800" dirty="0">
                <a:effectLst/>
                <a:latin typeface="Roboto, serif"/>
              </a:rPr>
              <a:t> 13% vs Placebo</a:t>
            </a:r>
            <a:r>
              <a:rPr lang="it-IT" dirty="0">
                <a:latin typeface="Roboto, serif"/>
              </a:rPr>
              <a:t> </a:t>
            </a:r>
            <a:r>
              <a:rPr lang="it-IT" sz="1800" dirty="0">
                <a:effectLst/>
                <a:latin typeface="Roboto, serif"/>
              </a:rPr>
              <a:t>14%, </a:t>
            </a:r>
            <a:r>
              <a:rPr lang="it-IT" sz="1800" b="1" i="1" dirty="0">
                <a:effectLst/>
                <a:latin typeface="Roboto, serif"/>
              </a:rPr>
              <a:t>p-</a:t>
            </a:r>
            <a:r>
              <a:rPr lang="it-IT" sz="1800" b="1" i="1" dirty="0" err="1">
                <a:effectLst/>
                <a:latin typeface="Roboto, serif"/>
              </a:rPr>
              <a:t>value</a:t>
            </a:r>
            <a:r>
              <a:rPr lang="it-IT" sz="1800" b="1" i="1" dirty="0">
                <a:effectLst/>
                <a:latin typeface="Roboto, serif"/>
              </a:rPr>
              <a:t>: 0,83</a:t>
            </a:r>
            <a:r>
              <a:rPr lang="it-IT" sz="1800" dirty="0">
                <a:effectLst/>
                <a:latin typeface="Roboto, serif"/>
              </a:rPr>
              <a:t>).</a:t>
            </a:r>
            <a:endParaRPr lang="it-IT" dirty="0">
              <a:effectLst/>
            </a:endParaRPr>
          </a:p>
          <a:p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A4B86FB8-7FD8-EBAA-0ED5-549A8D0FA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414788"/>
              </p:ext>
            </p:extLst>
          </p:nvPr>
        </p:nvGraphicFramePr>
        <p:xfrm>
          <a:off x="714704" y="3818602"/>
          <a:ext cx="10815143" cy="2470531"/>
        </p:xfrm>
        <a:graphic>
          <a:graphicData uri="http://schemas.openxmlformats.org/drawingml/2006/table">
            <a:tbl>
              <a:tblPr/>
              <a:tblGrid>
                <a:gridCol w="2956338">
                  <a:extLst>
                    <a:ext uri="{9D8B030D-6E8A-4147-A177-3AD203B41FA5}">
                      <a16:colId xmlns:a16="http://schemas.microsoft.com/office/drawing/2014/main" val="3107375887"/>
                    </a:ext>
                  </a:extLst>
                </a:gridCol>
                <a:gridCol w="1767859">
                  <a:extLst>
                    <a:ext uri="{9D8B030D-6E8A-4147-A177-3AD203B41FA5}">
                      <a16:colId xmlns:a16="http://schemas.microsoft.com/office/drawing/2014/main" val="3241437397"/>
                    </a:ext>
                  </a:extLst>
                </a:gridCol>
                <a:gridCol w="2020412">
                  <a:extLst>
                    <a:ext uri="{9D8B030D-6E8A-4147-A177-3AD203B41FA5}">
                      <a16:colId xmlns:a16="http://schemas.microsoft.com/office/drawing/2014/main" val="3544943882"/>
                    </a:ext>
                  </a:extLst>
                </a:gridCol>
                <a:gridCol w="2035267">
                  <a:extLst>
                    <a:ext uri="{9D8B030D-6E8A-4147-A177-3AD203B41FA5}">
                      <a16:colId xmlns:a16="http://schemas.microsoft.com/office/drawing/2014/main" val="2968395566"/>
                    </a:ext>
                  </a:extLst>
                </a:gridCol>
                <a:gridCol w="2035267">
                  <a:extLst>
                    <a:ext uri="{9D8B030D-6E8A-4147-A177-3AD203B41FA5}">
                      <a16:colId xmlns:a16="http://schemas.microsoft.com/office/drawing/2014/main" val="19677722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br>
                        <a:rPr lang="en-GB" sz="1800" dirty="0">
                          <a:effectLst/>
                        </a:rPr>
                      </a:br>
                      <a:endParaRPr lang="en-GB" sz="1800" dirty="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br>
                        <a:rPr lang="en-GB" sz="1800" dirty="0">
                          <a:effectLst/>
                        </a:rPr>
                      </a:br>
                      <a:endParaRPr lang="en-GB" sz="1800" dirty="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 b="1" dirty="0">
                          <a:effectLst/>
                          <a:latin typeface="Calibri, serif"/>
                        </a:rPr>
                        <a:t>LA-TB (</a:t>
                      </a:r>
                      <a:r>
                        <a:rPr lang="en-GB" sz="1800" b="1" i="1" dirty="0">
                          <a:effectLst/>
                          <a:latin typeface="Calibri, serif"/>
                        </a:rPr>
                        <a:t>n</a:t>
                      </a:r>
                      <a:r>
                        <a:rPr lang="en-GB" sz="1800" b="1" dirty="0">
                          <a:effectLst/>
                          <a:latin typeface="Calibri, serif"/>
                        </a:rPr>
                        <a:t>=54)</a:t>
                      </a:r>
                      <a:endParaRPr lang="it-IT" sz="1800" dirty="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 b="1" dirty="0">
                          <a:effectLst/>
                          <a:latin typeface="Calibri, serif"/>
                        </a:rPr>
                        <a:t>Placebo (</a:t>
                      </a:r>
                      <a:r>
                        <a:rPr lang="en-GB" sz="1800" b="1" i="1" dirty="0">
                          <a:effectLst/>
                          <a:latin typeface="Calibri, serif"/>
                        </a:rPr>
                        <a:t>n</a:t>
                      </a:r>
                      <a:r>
                        <a:rPr lang="en-GB" sz="1800" b="1" dirty="0">
                          <a:effectLst/>
                          <a:latin typeface="Calibri, serif"/>
                        </a:rPr>
                        <a:t>=56)</a:t>
                      </a:r>
                      <a:endParaRPr lang="it-IT" sz="1800" dirty="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 b="1" i="1" dirty="0">
                          <a:effectLst/>
                          <a:latin typeface="Calibri, serif"/>
                        </a:rPr>
                        <a:t>p-value</a:t>
                      </a:r>
                      <a:endParaRPr lang="it-IT" sz="1800" i="1" dirty="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843499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, serif"/>
                        </a:rPr>
                        <a:t>NAUSEA e/o VOMITO, </a:t>
                      </a:r>
                      <a:r>
                        <a:rPr lang="en-GB" sz="1800" dirty="0" err="1">
                          <a:effectLst/>
                          <a:latin typeface="Calibri, serif"/>
                        </a:rPr>
                        <a:t>numero</a:t>
                      </a:r>
                      <a:r>
                        <a:rPr lang="en-GB" sz="1800" dirty="0">
                          <a:effectLst/>
                          <a:latin typeface="Calibri, serif"/>
                        </a:rPr>
                        <a:t> di </a:t>
                      </a:r>
                      <a:r>
                        <a:rPr lang="en-GB" sz="1800" dirty="0" err="1">
                          <a:effectLst/>
                          <a:latin typeface="Calibri, serif"/>
                        </a:rPr>
                        <a:t>casi</a:t>
                      </a:r>
                      <a:r>
                        <a:rPr lang="en-GB" sz="1800" dirty="0">
                          <a:effectLst/>
                          <a:latin typeface="Calibri, serif"/>
                        </a:rPr>
                        <a:t> (%)</a:t>
                      </a:r>
                      <a:endParaRPr lang="it-IT" sz="1800" dirty="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, serif"/>
                        </a:rPr>
                        <a:t>Baseline (</a:t>
                      </a:r>
                      <a:r>
                        <a:rPr lang="en-GB" sz="1800" i="1" dirty="0">
                          <a:effectLst/>
                          <a:latin typeface="Calibri, serif"/>
                        </a:rPr>
                        <a:t>PACU</a:t>
                      </a:r>
                      <a:r>
                        <a:rPr lang="en-GB" sz="1800" dirty="0">
                          <a:effectLst/>
                          <a:latin typeface="Calibri, serif"/>
                        </a:rPr>
                        <a:t>)</a:t>
                      </a:r>
                      <a:endParaRPr lang="it-IT" sz="1800" dirty="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  <a:latin typeface="Calibri, serif"/>
                        </a:rPr>
                        <a:t>25 (46%)</a:t>
                      </a:r>
                      <a:endParaRPr lang="it-IT" sz="180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, serif"/>
                        </a:rPr>
                        <a:t>14 (25%)</a:t>
                      </a:r>
                      <a:endParaRPr lang="it-IT" sz="1800" dirty="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 b="1" i="1" dirty="0">
                          <a:solidFill>
                            <a:srgbClr val="FF0000"/>
                          </a:solidFill>
                          <a:effectLst/>
                          <a:latin typeface="Calibri, serif"/>
                        </a:rPr>
                        <a:t>0.019</a:t>
                      </a:r>
                      <a:endParaRPr lang="it-IT" sz="1800" i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3948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  <a:latin typeface="Calibri, serif"/>
                        </a:rPr>
                        <a:t>6h</a:t>
                      </a:r>
                      <a:endParaRPr lang="it-IT" sz="180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, serif"/>
                        </a:rPr>
                        <a:t>37 (69%)</a:t>
                      </a:r>
                      <a:endParaRPr lang="it-IT" sz="1800" dirty="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  <a:latin typeface="Calibri, serif"/>
                        </a:rPr>
                        <a:t>23 (41%)</a:t>
                      </a:r>
                      <a:endParaRPr lang="it-IT" sz="180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 b="1" i="1" dirty="0">
                          <a:solidFill>
                            <a:srgbClr val="FF0000"/>
                          </a:solidFill>
                          <a:effectLst/>
                          <a:latin typeface="Calibri, serif"/>
                        </a:rPr>
                        <a:t>0.003</a:t>
                      </a:r>
                      <a:endParaRPr lang="it-IT" sz="1800" i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2944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  <a:latin typeface="Calibri, serif"/>
                        </a:rPr>
                        <a:t>12h</a:t>
                      </a:r>
                      <a:endParaRPr lang="it-IT" sz="180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, serif"/>
                        </a:rPr>
                        <a:t>15 (28%)</a:t>
                      </a:r>
                      <a:endParaRPr lang="it-IT" sz="1800" dirty="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Calibri, serif"/>
                        </a:rPr>
                        <a:t>14 (25%)</a:t>
                      </a:r>
                      <a:endParaRPr lang="it-IT" sz="1800" dirty="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 i="1" dirty="0">
                          <a:effectLst/>
                          <a:latin typeface="Calibri, serif"/>
                        </a:rPr>
                        <a:t>0.74</a:t>
                      </a:r>
                      <a:endParaRPr lang="it-IT" sz="1800" i="1" dirty="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665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  <a:latin typeface="Calibri, serif"/>
                        </a:rPr>
                        <a:t>24h</a:t>
                      </a:r>
                      <a:endParaRPr lang="it-IT" sz="180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  <a:latin typeface="Calibri, serif"/>
                        </a:rPr>
                        <a:t>7 (13%)</a:t>
                      </a:r>
                      <a:endParaRPr lang="it-IT" sz="180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  <a:latin typeface="Calibri, serif"/>
                        </a:rPr>
                        <a:t>8 (14%)</a:t>
                      </a:r>
                      <a:endParaRPr lang="it-IT" sz="180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 i="1" dirty="0">
                          <a:effectLst/>
                          <a:latin typeface="Calibri, serif"/>
                        </a:rPr>
                        <a:t>0.83</a:t>
                      </a:r>
                      <a:endParaRPr lang="it-IT" sz="1800" i="1" dirty="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79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265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4275E03-E461-8A3B-6137-1C43B87BBCD6}"/>
              </a:ext>
            </a:extLst>
          </p:cNvPr>
          <p:cNvSpPr/>
          <p:nvPr/>
        </p:nvSpPr>
        <p:spPr>
          <a:xfrm>
            <a:off x="3753245" y="643193"/>
            <a:ext cx="4685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rgbClr val="FFC000"/>
                </a:solidFill>
                <a:effectLst/>
              </a:rPr>
              <a:t>RISULTATI (3)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CDBB162E-A22D-725C-4272-023A47A6F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092857"/>
              </p:ext>
            </p:extLst>
          </p:nvPr>
        </p:nvGraphicFramePr>
        <p:xfrm>
          <a:off x="698937" y="4020812"/>
          <a:ext cx="10794124" cy="1712216"/>
        </p:xfrm>
        <a:graphic>
          <a:graphicData uri="http://schemas.openxmlformats.org/drawingml/2006/table">
            <a:tbl>
              <a:tblPr/>
              <a:tblGrid>
                <a:gridCol w="3582684">
                  <a:extLst>
                    <a:ext uri="{9D8B030D-6E8A-4147-A177-3AD203B41FA5}">
                      <a16:colId xmlns:a16="http://schemas.microsoft.com/office/drawing/2014/main" val="3414124790"/>
                    </a:ext>
                  </a:extLst>
                </a:gridCol>
                <a:gridCol w="2189187">
                  <a:extLst>
                    <a:ext uri="{9D8B030D-6E8A-4147-A177-3AD203B41FA5}">
                      <a16:colId xmlns:a16="http://schemas.microsoft.com/office/drawing/2014/main" val="1015747608"/>
                    </a:ext>
                  </a:extLst>
                </a:gridCol>
                <a:gridCol w="2501928">
                  <a:extLst>
                    <a:ext uri="{9D8B030D-6E8A-4147-A177-3AD203B41FA5}">
                      <a16:colId xmlns:a16="http://schemas.microsoft.com/office/drawing/2014/main" val="2096059267"/>
                    </a:ext>
                  </a:extLst>
                </a:gridCol>
                <a:gridCol w="2520325">
                  <a:extLst>
                    <a:ext uri="{9D8B030D-6E8A-4147-A177-3AD203B41FA5}">
                      <a16:colId xmlns:a16="http://schemas.microsoft.com/office/drawing/2014/main" val="19011633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US" sz="1400" b="0" i="0" dirty="0">
                          <a:effectLst/>
                          <a:latin typeface="Calibri, serif"/>
                        </a:rPr>
                        <a:t>Time to WALKING (hours), median (IQR) </a:t>
                      </a:r>
                      <a:endParaRPr lang="it-IT" sz="1400" dirty="0">
                        <a:effectLst/>
                      </a:endParaRP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1400" b="0" i="0">
                          <a:effectLst/>
                          <a:latin typeface="Calibri, serif"/>
                        </a:rPr>
                        <a:t>4 (3-5) 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1400" b="0" i="0">
                          <a:effectLst/>
                          <a:latin typeface="Calibri, serif"/>
                        </a:rPr>
                        <a:t>4 (4-5) 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1400" b="0" i="0">
                          <a:effectLst/>
                          <a:latin typeface="Calibri, serif"/>
                        </a:rPr>
                        <a:t>0.503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018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US" sz="1400" b="0" i="0">
                          <a:effectLst/>
                          <a:latin typeface="Calibri, serif"/>
                        </a:rPr>
                        <a:t>Time to FLATUS (hours), median (IQR) 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1400" b="0" i="0" dirty="0">
                          <a:effectLst/>
                          <a:latin typeface="Calibri, serif"/>
                        </a:rPr>
                        <a:t>12 (12-24) </a:t>
                      </a:r>
                      <a:endParaRPr lang="it-IT" sz="1400" dirty="0">
                        <a:effectLst/>
                      </a:endParaRP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1400" b="0" i="0">
                          <a:effectLst/>
                          <a:latin typeface="Calibri, serif"/>
                        </a:rPr>
                        <a:t>12 (12-24) 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1400" b="0" i="0">
                          <a:effectLst/>
                          <a:latin typeface="Calibri, serif"/>
                        </a:rPr>
                        <a:t>0.615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557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400" b="0" i="0">
                          <a:effectLst/>
                          <a:latin typeface="Calibri, serif"/>
                        </a:rPr>
                        <a:t>LENGHT OF HOSPITAL STAY (HOURS), median (Range) 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1400" b="0" i="0">
                          <a:effectLst/>
                          <a:latin typeface="Calibri, serif"/>
                        </a:rPr>
                        <a:t>48 (48-168) 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1400" b="0" i="0">
                          <a:effectLst/>
                          <a:latin typeface="Calibri, serif"/>
                        </a:rPr>
                        <a:t>48 (48-72) 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1400" b="0" i="0">
                          <a:effectLst/>
                          <a:latin typeface="Calibri, serif"/>
                        </a:rPr>
                        <a:t>0.159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458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1400" b="0" i="0">
                          <a:effectLst/>
                          <a:latin typeface="Calibri, serif"/>
                        </a:rPr>
                        <a:t>SURGICAL COMPLICATIONS, n (%) 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1400" b="0" i="0" dirty="0">
                          <a:effectLst/>
                          <a:latin typeface="Calibri, serif"/>
                        </a:rPr>
                        <a:t>3 (5.4) </a:t>
                      </a:r>
                      <a:endParaRPr lang="it-IT" sz="1400" dirty="0">
                        <a:effectLst/>
                      </a:endParaRP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1400" b="0" i="0">
                          <a:effectLst/>
                          <a:latin typeface="Calibri, serif"/>
                        </a:rPr>
                        <a:t>0 (0.0) </a:t>
                      </a:r>
                      <a:endParaRPr lang="it-IT" sz="1400">
                        <a:effectLst/>
                      </a:endParaRP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it-IT" sz="1400" b="0" i="0" dirty="0">
                          <a:effectLst/>
                          <a:latin typeface="Calibri, serif"/>
                        </a:rPr>
                        <a:t>0.041</a:t>
                      </a:r>
                      <a:endParaRPr lang="it-IT" sz="1400" dirty="0">
                        <a:effectLst/>
                      </a:endParaRPr>
                    </a:p>
                  </a:txBody>
                  <a:tcPr marL="68580" marR="68580" marT="68580" marB="685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39736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D48A4E0D-241C-10D6-F361-B9205FAAF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097729"/>
              </p:ext>
            </p:extLst>
          </p:nvPr>
        </p:nvGraphicFramePr>
        <p:xfrm>
          <a:off x="4272615" y="3565235"/>
          <a:ext cx="7194171" cy="432308"/>
        </p:xfrm>
        <a:graphic>
          <a:graphicData uri="http://schemas.openxmlformats.org/drawingml/2006/table">
            <a:tbl>
              <a:tblPr/>
              <a:tblGrid>
                <a:gridCol w="2222778">
                  <a:extLst>
                    <a:ext uri="{9D8B030D-6E8A-4147-A177-3AD203B41FA5}">
                      <a16:colId xmlns:a16="http://schemas.microsoft.com/office/drawing/2014/main" val="4237154188"/>
                    </a:ext>
                  </a:extLst>
                </a:gridCol>
                <a:gridCol w="2490952">
                  <a:extLst>
                    <a:ext uri="{9D8B030D-6E8A-4147-A177-3AD203B41FA5}">
                      <a16:colId xmlns:a16="http://schemas.microsoft.com/office/drawing/2014/main" val="854000675"/>
                    </a:ext>
                  </a:extLst>
                </a:gridCol>
                <a:gridCol w="2480441">
                  <a:extLst>
                    <a:ext uri="{9D8B030D-6E8A-4147-A177-3AD203B41FA5}">
                      <a16:colId xmlns:a16="http://schemas.microsoft.com/office/drawing/2014/main" val="23442178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 b="1" dirty="0">
                          <a:effectLst/>
                          <a:latin typeface="Calibri, serif"/>
                        </a:rPr>
                        <a:t>LA-TB (</a:t>
                      </a:r>
                      <a:r>
                        <a:rPr lang="en-GB" sz="1800" b="1" i="1" dirty="0">
                          <a:effectLst/>
                          <a:latin typeface="Calibri, serif"/>
                        </a:rPr>
                        <a:t>n</a:t>
                      </a:r>
                      <a:r>
                        <a:rPr lang="en-GB" sz="1800" b="1" dirty="0">
                          <a:effectLst/>
                          <a:latin typeface="Calibri, serif"/>
                        </a:rPr>
                        <a:t>=54)</a:t>
                      </a:r>
                      <a:endParaRPr lang="it-IT" sz="1800" dirty="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 b="1" dirty="0">
                          <a:effectLst/>
                          <a:latin typeface="Calibri, serif"/>
                        </a:rPr>
                        <a:t>Placebo (</a:t>
                      </a:r>
                      <a:r>
                        <a:rPr lang="en-GB" sz="1800" b="1" i="1" dirty="0">
                          <a:effectLst/>
                          <a:latin typeface="Calibri, serif"/>
                        </a:rPr>
                        <a:t>n</a:t>
                      </a:r>
                      <a:r>
                        <a:rPr lang="en-GB" sz="1800" b="1" dirty="0">
                          <a:effectLst/>
                          <a:latin typeface="Calibri, serif"/>
                        </a:rPr>
                        <a:t>=56)</a:t>
                      </a:r>
                      <a:endParaRPr lang="it-IT" sz="1800" dirty="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</a:pPr>
                      <a:r>
                        <a:rPr lang="en-GB" sz="1800" b="1" i="1" dirty="0">
                          <a:effectLst/>
                          <a:latin typeface="Calibri, serif"/>
                        </a:rPr>
                        <a:t>p-value</a:t>
                      </a:r>
                      <a:endParaRPr lang="it-IT" sz="1800" i="1" dirty="0">
                        <a:effectLst/>
                      </a:endParaRPr>
                    </a:p>
                  </a:txBody>
                  <a:tcPr marL="68580" marR="68580" marT="68580" marB="6858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4862713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49B48038-0458-12E8-5CAA-6F0B097F44B7}"/>
              </a:ext>
            </a:extLst>
          </p:cNvPr>
          <p:cNvSpPr txBox="1"/>
          <p:nvPr/>
        </p:nvSpPr>
        <p:spPr>
          <a:xfrm>
            <a:off x="588579" y="2032243"/>
            <a:ext cx="110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/>
              <a:t>Outcomes</a:t>
            </a:r>
            <a:r>
              <a:rPr lang="it-IT" dirty="0"/>
              <a:t> secondari (mobilizzazione, canalizzazione ai gas, degenza post-operatoria e complicanze post-operatorie): </a:t>
            </a:r>
            <a:r>
              <a:rPr lang="it-IT" b="1" dirty="0"/>
              <a:t>nessuna differenza statisticamente significativa.</a:t>
            </a:r>
          </a:p>
        </p:txBody>
      </p:sp>
    </p:spTree>
    <p:extLst>
      <p:ext uri="{BB962C8B-B14F-4D97-AF65-F5344CB8AC3E}">
        <p14:creationId xmlns:p14="http://schemas.microsoft.com/office/powerpoint/2010/main" val="2656481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9BD816E-148D-EC46-B4D6-08EACB10888B}"/>
              </a:ext>
            </a:extLst>
          </p:cNvPr>
          <p:cNvSpPr/>
          <p:nvPr/>
        </p:nvSpPr>
        <p:spPr>
          <a:xfrm>
            <a:off x="1990090" y="854755"/>
            <a:ext cx="804367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2800" b="1" cap="none" spc="0" dirty="0">
                <a:ln/>
                <a:solidFill>
                  <a:srgbClr val="FFC000"/>
                </a:solidFill>
                <a:effectLst/>
              </a:rPr>
              <a:t>…</a:t>
            </a:r>
            <a:r>
              <a:rPr lang="it-IT" sz="2800" b="1" dirty="0">
                <a:ln/>
                <a:solidFill>
                  <a:srgbClr val="FFC000"/>
                </a:solidFill>
              </a:rPr>
              <a:t> DUNQUE IL TAP-BLOCK LAPAROSCOPICO</a:t>
            </a:r>
          </a:p>
          <a:p>
            <a:pPr algn="ctr"/>
            <a:r>
              <a:rPr lang="it-IT" sz="2800" b="1" dirty="0">
                <a:ln/>
                <a:solidFill>
                  <a:srgbClr val="FFC000"/>
                </a:solidFill>
              </a:rPr>
              <a:t> NON FUNZIONA?</a:t>
            </a:r>
            <a:endParaRPr lang="it-IT" sz="2800" b="1" cap="none" spc="0" dirty="0">
              <a:ln/>
              <a:solidFill>
                <a:srgbClr val="FFC000"/>
              </a:solidFill>
              <a:effectLst/>
            </a:endParaRPr>
          </a:p>
        </p:txBody>
      </p:sp>
      <p:pic>
        <p:nvPicPr>
          <p:cNvPr id="6" name="Immagine 5" descr="Immagine che contiene testo, Viso umano, uomo, schermata&#10;&#10;Descrizione generata automaticamente">
            <a:extLst>
              <a:ext uri="{FF2B5EF4-FFF2-40B4-BE49-F238E27FC236}">
                <a16:creationId xmlns:a16="http://schemas.microsoft.com/office/drawing/2014/main" id="{2E65C684-08CD-7A74-9435-2F9DDECD7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82" y="2419972"/>
            <a:ext cx="4708635" cy="328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6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A939649-FAF6-AE21-15E3-C06F14EDE33C}"/>
              </a:ext>
            </a:extLst>
          </p:cNvPr>
          <p:cNvSpPr/>
          <p:nvPr/>
        </p:nvSpPr>
        <p:spPr>
          <a:xfrm>
            <a:off x="2075332" y="473597"/>
            <a:ext cx="78731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2800" b="1" cap="none" spc="0" dirty="0">
                <a:ln/>
                <a:solidFill>
                  <a:srgbClr val="FFC000"/>
                </a:solidFill>
                <a:effectLst/>
              </a:rPr>
              <a:t>…</a:t>
            </a:r>
            <a:r>
              <a:rPr lang="it-IT" sz="2800" b="1" dirty="0">
                <a:ln/>
                <a:solidFill>
                  <a:srgbClr val="FFC000"/>
                </a:solidFill>
              </a:rPr>
              <a:t> DUNQUE IL TAP-BLOCK NON FUNZIONA?</a:t>
            </a:r>
            <a:endParaRPr lang="it-IT" sz="28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595A037-1015-10FD-CC53-93A217C5813B}"/>
              </a:ext>
            </a:extLst>
          </p:cNvPr>
          <p:cNvSpPr/>
          <p:nvPr/>
        </p:nvSpPr>
        <p:spPr>
          <a:xfrm>
            <a:off x="4504940" y="1102893"/>
            <a:ext cx="30139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2800" b="1" cap="none" spc="0" dirty="0">
                <a:ln/>
                <a:solidFill>
                  <a:srgbClr val="FFC000"/>
                </a:solidFill>
                <a:effectLst/>
              </a:rPr>
              <a:t>LE DUE IPOTESI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170E18-4561-0CEC-3ECC-8467A09691DB}"/>
              </a:ext>
            </a:extLst>
          </p:cNvPr>
          <p:cNvSpPr txBox="1"/>
          <p:nvPr/>
        </p:nvSpPr>
        <p:spPr>
          <a:xfrm>
            <a:off x="651638" y="2399078"/>
            <a:ext cx="4939863" cy="94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IL TAP BLOCK LAPAROSCOPICO </a:t>
            </a:r>
          </a:p>
          <a:p>
            <a:r>
              <a:rPr lang="it-IT" sz="1800" b="1" i="0" dirty="0">
                <a:solidFill>
                  <a:srgbClr val="FF0000"/>
                </a:solidFill>
                <a:effectLst/>
                <a:latin typeface="Roboto, Helvetica, Arial, sans-serif"/>
              </a:rPr>
              <a:t>non ha alcun impatto sull'analgesia</a:t>
            </a:r>
            <a:endParaRPr lang="it-IT" b="1" dirty="0">
              <a:solidFill>
                <a:srgbClr val="FF0000"/>
              </a:solidFill>
              <a:effectLst/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81771C9-F20E-52F3-A430-0F62D4375687}"/>
              </a:ext>
            </a:extLst>
          </p:cNvPr>
          <p:cNvSpPr txBox="1"/>
          <p:nvPr/>
        </p:nvSpPr>
        <p:spPr>
          <a:xfrm>
            <a:off x="509749" y="3305995"/>
            <a:ext cx="5223643" cy="336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0">
              <a:lnSpc>
                <a:spcPct val="108000"/>
              </a:lnSpc>
              <a:buAutoNum type="arabicPeriod"/>
            </a:pPr>
            <a:r>
              <a:rPr lang="it-IT" sz="1800" b="0" i="0" dirty="0">
                <a:effectLst/>
                <a:latin typeface="Roboto, Helvetica, Arial, sans-serif"/>
              </a:rPr>
              <a:t>Limitazioni della guida laparoscopica nell'infiltrazione di AL precisamente nel piano tra l'obliquo interno e il piano dei m. trasversi dell’addome</a:t>
            </a:r>
          </a:p>
          <a:p>
            <a:pPr marL="342900" indent="-342900" algn="just" rtl="0">
              <a:lnSpc>
                <a:spcPct val="108000"/>
              </a:lnSpc>
              <a:buAutoNum type="arabicPeriod"/>
            </a:pPr>
            <a:endParaRPr lang="it-IT" dirty="0">
              <a:latin typeface="Roboto, Helvetica, Arial, sans-serif"/>
            </a:endParaRPr>
          </a:p>
          <a:p>
            <a:pPr marL="342900" indent="-342900" algn="just">
              <a:lnSpc>
                <a:spcPct val="108000"/>
              </a:lnSpc>
              <a:buFontTx/>
              <a:buAutoNum type="arabicPeriod"/>
            </a:pPr>
            <a:r>
              <a:rPr lang="it-IT" sz="1800" b="0" i="0" dirty="0">
                <a:effectLst/>
                <a:latin typeface="Roboto, Helvetica, Arial, sans-serif"/>
              </a:rPr>
              <a:t>Stress di parete minimo per valori pressori medio-bassi e tempi chirurgici brevi</a:t>
            </a:r>
          </a:p>
          <a:p>
            <a:pPr marL="342900" indent="-342900" algn="just">
              <a:lnSpc>
                <a:spcPct val="108000"/>
              </a:lnSpc>
              <a:buFontTx/>
              <a:buAutoNum type="arabicPeriod"/>
            </a:pPr>
            <a:endParaRPr lang="it-IT" dirty="0">
              <a:latin typeface="Roboto, Helvetica, Arial, sans-serif"/>
            </a:endParaRPr>
          </a:p>
          <a:p>
            <a:pPr marL="342900" indent="-342900" algn="just">
              <a:lnSpc>
                <a:spcPct val="108000"/>
              </a:lnSpc>
              <a:buFontTx/>
              <a:buAutoNum type="arabicPeriod"/>
            </a:pPr>
            <a:r>
              <a:rPr lang="it-IT" sz="1800" b="0" i="0" dirty="0">
                <a:effectLst/>
                <a:latin typeface="Roboto, Helvetica, Arial, sans-serif"/>
              </a:rPr>
              <a:t>Persistenza del dolore viscerale </a:t>
            </a:r>
          </a:p>
          <a:p>
            <a:pPr marL="342900" indent="-342900">
              <a:lnSpc>
                <a:spcPct val="108000"/>
              </a:lnSpc>
              <a:buFontTx/>
              <a:buAutoNum type="arabicPeriod"/>
            </a:pPr>
            <a:endParaRPr lang="it-IT" b="0" i="0" dirty="0">
              <a:effectLst/>
            </a:endParaRPr>
          </a:p>
          <a:p>
            <a:pPr marL="342900" indent="-342900" algn="l" rtl="0">
              <a:lnSpc>
                <a:spcPct val="108000"/>
              </a:lnSpc>
              <a:buAutoNum type="arabicPeriod"/>
            </a:pPr>
            <a:endParaRPr lang="it-IT" dirty="0">
              <a:effectLst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DC64728-084B-F05F-D29C-8F6A2A3A6012}"/>
              </a:ext>
            </a:extLst>
          </p:cNvPr>
          <p:cNvSpPr txBox="1"/>
          <p:nvPr/>
        </p:nvSpPr>
        <p:spPr>
          <a:xfrm>
            <a:off x="6708653" y="2399078"/>
            <a:ext cx="5223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b="0" i="0" dirty="0">
                <a:solidFill>
                  <a:srgbClr val="FF0000"/>
                </a:solidFill>
                <a:effectLst/>
                <a:latin typeface="Roboto, Helvetica, Arial, sans-serif"/>
              </a:rPr>
              <a:t>IL TAP-BLOCK </a:t>
            </a:r>
            <a:r>
              <a:rPr lang="it-IT" dirty="0">
                <a:solidFill>
                  <a:srgbClr val="FF0000"/>
                </a:solidFill>
                <a:latin typeface="Roboto, Helvetica, Arial, sans-serif"/>
              </a:rPr>
              <a:t>con </a:t>
            </a:r>
            <a:r>
              <a:rPr lang="it-IT" sz="1800" b="0" i="0" dirty="0">
                <a:solidFill>
                  <a:srgbClr val="FF0000"/>
                </a:solidFill>
                <a:effectLst/>
                <a:latin typeface="Roboto, Helvetica, Arial, sans-serif"/>
              </a:rPr>
              <a:t>placebo </a:t>
            </a:r>
            <a:r>
              <a:rPr lang="it-IT" sz="1800" b="1" i="0" dirty="0">
                <a:solidFill>
                  <a:srgbClr val="FF0000"/>
                </a:solidFill>
                <a:effectLst/>
                <a:latin typeface="Roboto, Helvetica, Arial, sans-serif"/>
              </a:rPr>
              <a:t>ha la stessa efficacia del blocco eseguito con LA. </a:t>
            </a:r>
            <a:endParaRPr lang="it-IT" b="1" dirty="0">
              <a:solidFill>
                <a:srgbClr val="FF0000"/>
              </a:solidFill>
              <a:effectLst/>
            </a:endParaRPr>
          </a:p>
          <a:p>
            <a:pPr algn="just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A9B77B6-4520-4879-C3BD-B43E0F46BE66}"/>
              </a:ext>
            </a:extLst>
          </p:cNvPr>
          <p:cNvSpPr txBox="1"/>
          <p:nvPr/>
        </p:nvSpPr>
        <p:spPr>
          <a:xfrm>
            <a:off x="6600499" y="3305995"/>
            <a:ext cx="5143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oboto, Helvetica, Arial, sans-serif"/>
              </a:rPr>
              <a:t>La sola </a:t>
            </a:r>
            <a:r>
              <a:rPr lang="it-IT" sz="1800" b="0" i="0" dirty="0" err="1">
                <a:effectLst/>
                <a:latin typeface="Roboto, Helvetica, Arial, sans-serif"/>
              </a:rPr>
              <a:t>idrodissezione</a:t>
            </a:r>
            <a:r>
              <a:rPr lang="it-IT" sz="1800" b="0" i="0" dirty="0">
                <a:effectLst/>
                <a:latin typeface="Roboto, Helvetica, Arial, sans-serif"/>
              </a:rPr>
              <a:t> dei tessuti fasciali, indipendentemente dal liquido utilizzato (LA o soluzione salina), può alleviare il dolore andando a modificare le caratteristiche ultrastrutturali della fascia e allentando la tensione sulle terminazioni nervose.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975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68BDB9F-735A-7580-5FD6-87F086D4A2A8}"/>
              </a:ext>
            </a:extLst>
          </p:cNvPr>
          <p:cNvSpPr/>
          <p:nvPr/>
        </p:nvSpPr>
        <p:spPr>
          <a:xfrm>
            <a:off x="2329584" y="688648"/>
            <a:ext cx="7532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rgbClr val="FFC000"/>
                </a:solidFill>
                <a:effectLst/>
              </a:rPr>
              <a:t>LIMITI DELLO STUDIO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79C7B9C-D926-6D6E-0607-B17B17EC1E32}"/>
              </a:ext>
            </a:extLst>
          </p:cNvPr>
          <p:cNvSpPr txBox="1"/>
          <p:nvPr/>
        </p:nvSpPr>
        <p:spPr>
          <a:xfrm>
            <a:off x="1030014" y="2333298"/>
            <a:ext cx="1051034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/>
              <a:t>Mancanza di un terzo braccio di pazienti sottoposti ad intervento di LSG senza alcuna infiltrazione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/>
              <a:t>Piccola dimensione del campione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/>
              <a:t>Tecnica operatore-dipendente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/>
              <a:t>Impossibilità di discriminare il dolore parietale dal dolore viscerale.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>
              <a:latin typeface="Roboto, Helvetica, Arial, sans-serif"/>
            </a:endParaRPr>
          </a:p>
          <a:p>
            <a:endParaRPr lang="it-IT" b="0" i="0" dirty="0">
              <a:effectLst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0188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9BFE778-6212-8AAD-FD91-E0481C74A34C}"/>
              </a:ext>
            </a:extLst>
          </p:cNvPr>
          <p:cNvSpPr/>
          <p:nvPr/>
        </p:nvSpPr>
        <p:spPr>
          <a:xfrm>
            <a:off x="3579926" y="499804"/>
            <a:ext cx="5032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dirty="0">
                <a:ln/>
                <a:solidFill>
                  <a:srgbClr val="FFC000"/>
                </a:solidFill>
              </a:rPr>
              <a:t>CONCLUSIONI</a:t>
            </a:r>
            <a:endParaRPr lang="it-IT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ADC3D5-7A65-0AC1-678E-D74F91CFFEB2}"/>
              </a:ext>
            </a:extLst>
          </p:cNvPr>
          <p:cNvSpPr txBox="1"/>
          <p:nvPr/>
        </p:nvSpPr>
        <p:spPr>
          <a:xfrm>
            <a:off x="236483" y="1910713"/>
            <a:ext cx="117190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b="0" i="0" dirty="0">
                <a:effectLst/>
              </a:rPr>
              <a:t>Lo studio non è riuscito a dimostrare che il TAP BLOCK LAPAROSCOPICO riduce il dolore post-operatorio nei pazienti sottoposti a sleeve </a:t>
            </a:r>
            <a:r>
              <a:rPr lang="it-IT" sz="1800" b="0" i="0" dirty="0" err="1">
                <a:effectLst/>
              </a:rPr>
              <a:t>gastrectomy</a:t>
            </a:r>
            <a:r>
              <a:rPr lang="it-IT" sz="1800" b="0" i="0" dirty="0">
                <a:effectLst/>
              </a:rPr>
              <a:t>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Un ottimale gestione del dolore post-operatorio rappresenta ad oggi un item importante e una sfida nel paziente obeso sottoposto a chirurgia.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sz="1800" b="0" i="0" dirty="0">
                <a:effectLst/>
              </a:rPr>
              <a:t>L'adesione del nostro protocollo di anestesia al programma ERABS</a:t>
            </a:r>
            <a:r>
              <a:rPr lang="it-IT" dirty="0"/>
              <a:t>, che</a:t>
            </a:r>
            <a:r>
              <a:rPr lang="it-IT" sz="1800" b="0" i="0" dirty="0">
                <a:effectLst/>
              </a:rPr>
              <a:t> si traduce in una riduzione dello stress </a:t>
            </a:r>
            <a:r>
              <a:rPr lang="it-IT" sz="1800" b="0" i="0" dirty="0" err="1">
                <a:effectLst/>
              </a:rPr>
              <a:t>perioperatorio</a:t>
            </a:r>
            <a:r>
              <a:rPr lang="it-IT" sz="1800" b="0" i="0" dirty="0">
                <a:effectLst/>
              </a:rPr>
              <a:t> ed in un approccio farmacologico multimodale al dolore, può spiegare l'assenza di differenze tra i due gruppi. </a:t>
            </a:r>
          </a:p>
          <a:p>
            <a:pPr algn="just"/>
            <a:endParaRPr lang="it-IT" sz="1800" b="0" i="0" dirty="0">
              <a:effectLst/>
            </a:endParaRPr>
          </a:p>
          <a:p>
            <a:pPr algn="just"/>
            <a:endParaRPr lang="it-IT" dirty="0"/>
          </a:p>
          <a:p>
            <a:pPr algn="just"/>
            <a:r>
              <a:rPr lang="it-IT" sz="1800" b="0" i="0" dirty="0">
                <a:effectLst/>
              </a:rPr>
              <a:t>Studi futuri saranno essenziali per determinare il ruolo dell’infiltrazione del piano fascial</a:t>
            </a:r>
            <a:r>
              <a:rPr lang="it-IT" dirty="0"/>
              <a:t>e dei muscoli trasversi dell’addome sul dolore post-operatorio.</a:t>
            </a:r>
            <a:r>
              <a:rPr lang="it-IT" sz="1800" b="0" i="0" dirty="0">
                <a:effectLst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828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902">
              <a:schemeClr val="bg2">
                <a:lumMod val="75000"/>
              </a:schemeClr>
            </a:gs>
            <a:gs pos="36000">
              <a:schemeClr val="bg1"/>
            </a:gs>
            <a:gs pos="73438">
              <a:srgbClr val="8FC8A4"/>
            </a:gs>
            <a:gs pos="55000">
              <a:srgbClr val="FFDB69">
                <a:alpha val="57000"/>
              </a:srgbClr>
            </a:gs>
            <a:gs pos="88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796548" y="2537253"/>
            <a:ext cx="4525920" cy="178349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it-IT" sz="6000" b="1" strike="noStrike" spc="-52" dirty="0">
                <a:solidFill>
                  <a:srgbClr val="1E5082"/>
                </a:solidFill>
                <a:latin typeface="Forte" panose="03060902040502070203" pitchFamily="66" charset="0"/>
              </a:rPr>
              <a:t>Grazie</a:t>
            </a:r>
            <a:r>
              <a:rPr lang="it-IT" sz="6000" b="1" spc="-52" dirty="0">
                <a:solidFill>
                  <a:srgbClr val="1E5082"/>
                </a:solidFill>
                <a:latin typeface="Forte" panose="03060902040502070203" pitchFamily="66" charset="0"/>
              </a:rPr>
              <a:t> per</a:t>
            </a:r>
            <a:br>
              <a:rPr lang="it-IT" sz="6000" b="1" spc="-52" dirty="0">
                <a:solidFill>
                  <a:srgbClr val="1E5082"/>
                </a:solidFill>
                <a:latin typeface="Forte" panose="03060902040502070203" pitchFamily="66" charset="0"/>
              </a:rPr>
            </a:br>
            <a:r>
              <a:rPr lang="it-IT" sz="6000" b="1" spc="-52" dirty="0">
                <a:solidFill>
                  <a:srgbClr val="1E5082"/>
                </a:solidFill>
                <a:latin typeface="Forte" panose="03060902040502070203" pitchFamily="66" charset="0"/>
              </a:rPr>
              <a:t>l’attenzione!</a:t>
            </a:r>
            <a:endParaRPr lang="it-IT" sz="6000" b="0" strike="noStrike" spc="-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reccia in giù 11"/>
          <p:cNvSpPr/>
          <p:nvPr/>
        </p:nvSpPr>
        <p:spPr>
          <a:xfrm rot="363600">
            <a:off x="9254160" y="2518920"/>
            <a:ext cx="932760" cy="1259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98B0D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3" name="Immagine 13"/>
          <p:cNvPicPr/>
          <p:nvPr/>
        </p:nvPicPr>
        <p:blipFill>
          <a:blip r:embed="rId2"/>
          <a:stretch/>
        </p:blipFill>
        <p:spPr>
          <a:xfrm>
            <a:off x="7986960" y="4095360"/>
            <a:ext cx="3673800" cy="2239560"/>
          </a:xfrm>
          <a:prstGeom prst="rect">
            <a:avLst/>
          </a:prstGeom>
          <a:ln w="0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CD4C701-F6AB-444E-FDAF-F7FF88B4E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073" y="927601"/>
            <a:ext cx="6418104" cy="5002798"/>
          </a:xfrm>
          <a:prstGeom prst="rect">
            <a:avLst/>
          </a:prstGeom>
        </p:spPr>
      </p:pic>
      <p:pic>
        <p:nvPicPr>
          <p:cNvPr id="94" name="Immagine 6"/>
          <p:cNvPicPr/>
          <p:nvPr/>
        </p:nvPicPr>
        <p:blipFill>
          <a:blip r:embed="rId4"/>
          <a:srcRect l="10951" t="9323" r="6039" b="10383"/>
          <a:stretch/>
        </p:blipFill>
        <p:spPr>
          <a:xfrm>
            <a:off x="5116607" y="4095360"/>
            <a:ext cx="2266920" cy="1909800"/>
          </a:xfrm>
          <a:prstGeom prst="rect">
            <a:avLst/>
          </a:prstGeom>
          <a:ln w="0">
            <a:noFill/>
          </a:ln>
          <a:effectLst>
            <a:softEdge rad="13968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006 -3.33333E-006 L 0.16744 -3.33333E-006 C 0.24231 -3.33333E-006 0.33489 -0.16064 0.33489 -0.29097 L 0.33489 -0.58171 E">
                                      <p:cBhvr>
                                        <p:cTn id="1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TAP Block | pnbschool"/>
          <p:cNvPicPr/>
          <p:nvPr/>
        </p:nvPicPr>
        <p:blipFill>
          <a:blip r:embed="rId2"/>
          <a:stretch/>
        </p:blipFill>
        <p:spPr>
          <a:xfrm>
            <a:off x="398520" y="3252600"/>
            <a:ext cx="4135680" cy="3250080"/>
          </a:xfrm>
          <a:prstGeom prst="rect">
            <a:avLst/>
          </a:prstGeom>
          <a:ln w="0">
            <a:noFill/>
          </a:ln>
        </p:spPr>
      </p:pic>
      <p:sp>
        <p:nvSpPr>
          <p:cNvPr id="96" name="Rettangolo 1"/>
          <p:cNvSpPr/>
          <p:nvPr/>
        </p:nvSpPr>
        <p:spPr>
          <a:xfrm>
            <a:off x="193320" y="382680"/>
            <a:ext cx="4135680" cy="954107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800" b="1" strike="noStrike" spc="-1" dirty="0">
                <a:solidFill>
                  <a:srgbClr val="E98B0D"/>
                </a:solidFill>
                <a:effectLst>
                  <a:outerShdw blurRad="50800" dist="50800" dir="5400000" algn="ctr" rotWithShape="0">
                    <a:srgbClr val="000000">
                      <a:alpha val="77000"/>
                    </a:srgbClr>
                  </a:outerShdw>
                </a:effectLst>
                <a:latin typeface="Calibri"/>
              </a:rPr>
              <a:t>TAP BLOCK </a:t>
            </a:r>
            <a:endParaRPr lang="it-IT" sz="2800" b="0" strike="noStrike" spc="-1" dirty="0">
              <a:solidFill>
                <a:srgbClr val="000000"/>
              </a:solidFill>
              <a:effectLst>
                <a:outerShdw blurRad="50800" dist="50800" dir="5400000" algn="ctr" rotWithShape="0">
                  <a:srgbClr val="000000">
                    <a:alpha val="77000"/>
                  </a:srgbClr>
                </a:outerShdw>
              </a:effectLst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800" b="1" strike="noStrike" spc="-1" dirty="0">
                <a:solidFill>
                  <a:srgbClr val="E98B0D"/>
                </a:solidFill>
                <a:effectLst>
                  <a:outerShdw blurRad="50800" dist="50800" dir="5400000" algn="ctr" rotWithShape="0">
                    <a:srgbClr val="000000">
                      <a:alpha val="77000"/>
                    </a:srgbClr>
                  </a:outerShdw>
                </a:effectLst>
                <a:latin typeface="Calibri"/>
              </a:rPr>
              <a:t>sotto guida ecografica</a:t>
            </a:r>
            <a:endParaRPr lang="it-IT" sz="2800" b="0" strike="noStrike" spc="-1" dirty="0">
              <a:solidFill>
                <a:srgbClr val="000000"/>
              </a:solidFill>
              <a:effectLst>
                <a:outerShdw blurRad="50800" dist="50800" dir="5400000" algn="ctr" rotWithShape="0">
                  <a:srgbClr val="000000">
                    <a:alpha val="77000"/>
                  </a:srgbClr>
                </a:outerShdw>
              </a:effectLst>
              <a:latin typeface="Arial"/>
            </a:endParaRPr>
          </a:p>
        </p:txBody>
      </p:sp>
      <p:sp>
        <p:nvSpPr>
          <p:cNvPr id="97" name="Rettangolo 2"/>
          <p:cNvSpPr/>
          <p:nvPr/>
        </p:nvSpPr>
        <p:spPr>
          <a:xfrm>
            <a:off x="7735680" y="382679"/>
            <a:ext cx="4262400" cy="954107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800" b="1" strike="noStrike" spc="-1" dirty="0">
                <a:solidFill>
                  <a:srgbClr val="E98B0D"/>
                </a:solidFill>
                <a:effectLst>
                  <a:outerShdw blurRad="50800" dist="50800" dir="5400000" algn="ctr" rotWithShape="0">
                    <a:srgbClr val="000000">
                      <a:alpha val="85000"/>
                    </a:srgbClr>
                  </a:outerShdw>
                </a:effectLst>
                <a:latin typeface="Calibri"/>
              </a:rPr>
              <a:t>TAP BLOCK </a:t>
            </a:r>
            <a:endParaRPr lang="it-IT" sz="2800" b="0" strike="noStrike" spc="-1" dirty="0">
              <a:solidFill>
                <a:srgbClr val="000000"/>
              </a:solidFill>
              <a:effectLst>
                <a:outerShdw blurRad="50800" dist="50800" dir="5400000" algn="ctr" rotWithShape="0">
                  <a:srgbClr val="000000">
                    <a:alpha val="85000"/>
                  </a:srgbClr>
                </a:outerShdw>
              </a:effectLst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800" b="1" strike="noStrike" spc="-1" dirty="0">
                <a:solidFill>
                  <a:srgbClr val="E98B0D"/>
                </a:solidFill>
                <a:effectLst>
                  <a:outerShdw blurRad="50800" dist="50800" dir="5400000" algn="ctr" rotWithShape="0">
                    <a:srgbClr val="000000">
                      <a:alpha val="85000"/>
                    </a:srgbClr>
                  </a:outerShdw>
                </a:effectLst>
                <a:latin typeface="Calibri"/>
              </a:rPr>
              <a:t>sotto guida laparoscopica</a:t>
            </a:r>
            <a:endParaRPr lang="it-IT" sz="2800" b="0" strike="noStrike" spc="-1" dirty="0">
              <a:solidFill>
                <a:srgbClr val="000000"/>
              </a:solidFill>
              <a:effectLst>
                <a:outerShdw blurRad="50800" dist="50800" dir="5400000" algn="ctr" rotWithShape="0">
                  <a:srgbClr val="000000">
                    <a:alpha val="85000"/>
                  </a:srgbClr>
                </a:outerShdw>
              </a:effectLst>
              <a:latin typeface="Arial"/>
            </a:endParaRPr>
          </a:p>
        </p:txBody>
      </p:sp>
      <p:pic>
        <p:nvPicPr>
          <p:cNvPr id="98" name="Immagine 6"/>
          <p:cNvPicPr/>
          <p:nvPr/>
        </p:nvPicPr>
        <p:blipFill>
          <a:blip r:embed="rId3"/>
          <a:stretch/>
        </p:blipFill>
        <p:spPr>
          <a:xfrm>
            <a:off x="4831717" y="2714647"/>
            <a:ext cx="2664354" cy="2285640"/>
          </a:xfrm>
          <a:prstGeom prst="rect">
            <a:avLst/>
          </a:prstGeom>
          <a:ln w="0">
            <a:noFill/>
          </a:ln>
        </p:spPr>
      </p:pic>
      <p:pic>
        <p:nvPicPr>
          <p:cNvPr id="99" name="Immagine 8"/>
          <p:cNvPicPr/>
          <p:nvPr/>
        </p:nvPicPr>
        <p:blipFill>
          <a:blip r:embed="rId4"/>
          <a:stretch/>
        </p:blipFill>
        <p:spPr>
          <a:xfrm rot="16200000">
            <a:off x="1653840" y="276840"/>
            <a:ext cx="1648440" cy="4111920"/>
          </a:xfrm>
          <a:prstGeom prst="rect">
            <a:avLst/>
          </a:prstGeom>
          <a:ln w="0">
            <a:noFill/>
          </a:ln>
        </p:spPr>
      </p:pic>
      <p:pic>
        <p:nvPicPr>
          <p:cNvPr id="1026" name="Picture 2" descr="Hand-Assisted Laparoscopic Surgery Benefits Gastric GIST">
            <a:extLst>
              <a:ext uri="{FF2B5EF4-FFF2-40B4-BE49-F238E27FC236}">
                <a16:creationId xmlns:a16="http://schemas.microsoft.com/office/drawing/2014/main" id="{EC5CFE0F-2443-50FC-F99D-6B85AE6FF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159" y="2038002"/>
            <a:ext cx="3843767" cy="357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4BE4235-E651-7D32-D454-B8C80AD29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634" y="714794"/>
            <a:ext cx="1981372" cy="1219306"/>
          </a:xfrm>
          <a:prstGeom prst="rect">
            <a:avLst/>
          </a:prstGeom>
        </p:spPr>
      </p:pic>
      <p:pic>
        <p:nvPicPr>
          <p:cNvPr id="100" name="Picture 8" descr="The Placebo Effect is Getting Stronger - David R Hamilton PHD"/>
          <p:cNvPicPr/>
          <p:nvPr/>
        </p:nvPicPr>
        <p:blipFill>
          <a:blip r:embed="rId3"/>
          <a:stretch/>
        </p:blipFill>
        <p:spPr>
          <a:xfrm>
            <a:off x="8044559" y="5054400"/>
            <a:ext cx="2603775" cy="1744920"/>
          </a:xfrm>
          <a:prstGeom prst="rect">
            <a:avLst/>
          </a:prstGeom>
          <a:ln w="0">
            <a:noFill/>
          </a:ln>
        </p:spPr>
      </p:pic>
      <p:sp>
        <p:nvSpPr>
          <p:cNvPr id="101" name="Rettangolo 3"/>
          <p:cNvSpPr/>
          <p:nvPr/>
        </p:nvSpPr>
        <p:spPr>
          <a:xfrm>
            <a:off x="177480" y="253440"/>
            <a:ext cx="11748240" cy="94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it-IT" sz="2800" b="1" strike="noStrike" spc="-1" dirty="0">
                <a:solidFill>
                  <a:srgbClr val="E98B0D"/>
                </a:solidFill>
                <a:latin typeface="Calibri"/>
              </a:rPr>
              <a:t>IL TAP BLOCK LAPAROSCOPICO  RIDUCE IL DOLORE POST-OPERATORIO 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800" b="1" strike="noStrike" spc="-1" dirty="0">
                <a:solidFill>
                  <a:srgbClr val="E98B0D"/>
                </a:solidFill>
                <a:latin typeface="Calibri"/>
              </a:rPr>
              <a:t>NEI PAZIENTI SOTTOPOSTI A CHIRURGIA BARIATRICA?</a:t>
            </a:r>
            <a:endParaRPr lang="it-IT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CasellaDiTesto 5"/>
          <p:cNvSpPr/>
          <p:nvPr/>
        </p:nvSpPr>
        <p:spPr>
          <a:xfrm>
            <a:off x="263419" y="1695580"/>
            <a:ext cx="91630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Calibri"/>
              </a:rPr>
              <a:t>STUDIO CONDOTTO DA GENNAIO 2022 A SETTEMBRE 2023 SU 110 PAZIENTI SOTTOPOSTI A SLEEVE GASTRECTOMY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Rettangolo 6"/>
          <p:cNvSpPr/>
          <p:nvPr/>
        </p:nvSpPr>
        <p:spPr>
          <a:xfrm>
            <a:off x="-116100" y="4608700"/>
            <a:ext cx="5700294" cy="5847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it-IT" sz="3200" b="1" strike="noStrike" spc="-1" dirty="0">
                <a:solidFill>
                  <a:srgbClr val="E98B0D"/>
                </a:solidFill>
                <a:latin typeface="Calibri"/>
              </a:rPr>
              <a:t>RANDOMIZZATO</a:t>
            </a:r>
            <a:endParaRPr lang="it-IT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Rettangolo 8"/>
          <p:cNvSpPr/>
          <p:nvPr/>
        </p:nvSpPr>
        <p:spPr>
          <a:xfrm>
            <a:off x="3238560" y="3149640"/>
            <a:ext cx="5700294" cy="5232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it-IT" sz="2800" b="1" strike="noStrike" spc="-1">
                <a:solidFill>
                  <a:srgbClr val="E98B0D"/>
                </a:solidFill>
                <a:latin typeface="Calibri"/>
              </a:rPr>
              <a:t>DOPPIO CIECO</a:t>
            </a: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Rettangolo 9"/>
          <p:cNvSpPr/>
          <p:nvPr/>
        </p:nvSpPr>
        <p:spPr>
          <a:xfrm>
            <a:off x="8044560" y="4348440"/>
            <a:ext cx="3538202" cy="9541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it-IT" sz="2800" b="1" strike="noStrike" spc="-1">
                <a:solidFill>
                  <a:srgbClr val="E98B0D"/>
                </a:solidFill>
                <a:latin typeface="Calibri"/>
              </a:rPr>
              <a:t>CONTROLLATO CON PLACEBO</a:t>
            </a: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Picture 4" descr="Tecniche di Generazione di Numeri Casuali | Elettronica Open Source"/>
          <p:cNvPicPr/>
          <p:nvPr/>
        </p:nvPicPr>
        <p:blipFill>
          <a:blip r:embed="rId4"/>
          <a:stretch/>
        </p:blipFill>
        <p:spPr>
          <a:xfrm>
            <a:off x="1293120" y="5321160"/>
            <a:ext cx="2842670" cy="1283400"/>
          </a:xfrm>
          <a:prstGeom prst="rect">
            <a:avLst/>
          </a:prstGeom>
          <a:ln w="0">
            <a:noFill/>
          </a:ln>
        </p:spPr>
      </p:pic>
      <p:pic>
        <p:nvPicPr>
          <p:cNvPr id="108" name="Picture 6" descr="Blind leading the blind stock photo. Image of unsure - 55691132"/>
          <p:cNvPicPr/>
          <p:nvPr/>
        </p:nvPicPr>
        <p:blipFill>
          <a:blip r:embed="rId5"/>
          <a:stretch/>
        </p:blipFill>
        <p:spPr>
          <a:xfrm>
            <a:off x="4596479" y="3655800"/>
            <a:ext cx="3123873" cy="2543400"/>
          </a:xfrm>
          <a:prstGeom prst="rect">
            <a:avLst/>
          </a:prstGeom>
          <a:ln w="0">
            <a:noFill/>
          </a:ln>
        </p:spPr>
      </p:pic>
      <p:sp>
        <p:nvSpPr>
          <p:cNvPr id="109" name="Rettangolo 10"/>
          <p:cNvSpPr/>
          <p:nvPr/>
        </p:nvSpPr>
        <p:spPr>
          <a:xfrm>
            <a:off x="-30960" y="2421700"/>
            <a:ext cx="5700294" cy="5847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it-IT" sz="3200" b="1" strike="noStrike" spc="-1" dirty="0">
                <a:solidFill>
                  <a:srgbClr val="E98B0D"/>
                </a:solidFill>
                <a:latin typeface="Calibri"/>
              </a:rPr>
              <a:t>PROSPETTICO</a:t>
            </a:r>
            <a:endParaRPr lang="it-IT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Picture 10" descr="Uomo che guarda lontano immagine stock. Immagine di maschio - 167006319"/>
          <p:cNvPicPr/>
          <p:nvPr/>
        </p:nvPicPr>
        <p:blipFill>
          <a:blip r:embed="rId6"/>
          <a:stretch/>
        </p:blipFill>
        <p:spPr>
          <a:xfrm>
            <a:off x="1404359" y="3050440"/>
            <a:ext cx="2791973" cy="1508040"/>
          </a:xfrm>
          <a:prstGeom prst="rect">
            <a:avLst/>
          </a:prstGeom>
          <a:ln w="0">
            <a:noFill/>
          </a:ln>
        </p:spPr>
      </p:pic>
      <p:sp>
        <p:nvSpPr>
          <p:cNvPr id="111" name="Rettangolo 12"/>
          <p:cNvSpPr/>
          <p:nvPr/>
        </p:nvSpPr>
        <p:spPr>
          <a:xfrm>
            <a:off x="6768360" y="2443680"/>
            <a:ext cx="5700294" cy="5232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it-IT" sz="2800" b="1" strike="noStrike" spc="-1">
                <a:solidFill>
                  <a:srgbClr val="E98B0D"/>
                </a:solidFill>
                <a:latin typeface="Calibri"/>
              </a:rPr>
              <a:t>MONOCENTRICO</a:t>
            </a: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Picture 14" descr="DOC Nelle Tue Mani (Episodi dal 3° al 6°) - A Spasso tra le ..."/>
          <p:cNvPicPr/>
          <p:nvPr/>
        </p:nvPicPr>
        <p:blipFill>
          <a:blip r:embed="rId7"/>
          <a:stretch/>
        </p:blipFill>
        <p:spPr>
          <a:xfrm>
            <a:off x="8177399" y="3049200"/>
            <a:ext cx="3268305" cy="1253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  <p:bldP spid="109" grpId="0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ttangolo 1"/>
          <p:cNvSpPr/>
          <p:nvPr/>
        </p:nvSpPr>
        <p:spPr>
          <a:xfrm>
            <a:off x="0" y="214560"/>
            <a:ext cx="1219176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it-IT" sz="5400" b="1" strike="noStrike" spc="-1" dirty="0">
                <a:solidFill>
                  <a:srgbClr val="E98B0D"/>
                </a:solidFill>
                <a:latin typeface="Calibri"/>
              </a:rPr>
              <a:t>Endpoint</a:t>
            </a:r>
            <a:r>
              <a:rPr lang="it-IT" sz="5400" b="1" strike="noStrike" spc="-1" dirty="0">
                <a:solidFill>
                  <a:schemeClr val="accent3"/>
                </a:solidFill>
                <a:latin typeface="Calibri"/>
              </a:rPr>
              <a:t> </a:t>
            </a:r>
            <a:r>
              <a:rPr lang="it-IT" sz="5400" b="1" strike="noStrike" spc="-1" dirty="0">
                <a:solidFill>
                  <a:srgbClr val="E98B0D"/>
                </a:solidFill>
                <a:latin typeface="Calibri"/>
              </a:rPr>
              <a:t>primario</a:t>
            </a:r>
            <a:endParaRPr lang="it-IT" sz="5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Rettangolo 2"/>
          <p:cNvSpPr/>
          <p:nvPr/>
        </p:nvSpPr>
        <p:spPr>
          <a:xfrm>
            <a:off x="0" y="2967480"/>
            <a:ext cx="1219176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it-IT" sz="5400" b="1" strike="noStrike" spc="-1">
                <a:solidFill>
                  <a:srgbClr val="E5C037"/>
                </a:solidFill>
                <a:latin typeface="Calibri"/>
              </a:rPr>
              <a:t>Endpoints secondari</a:t>
            </a:r>
            <a:endParaRPr lang="it-IT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CasellaDiTesto 3"/>
          <p:cNvSpPr/>
          <p:nvPr/>
        </p:nvSpPr>
        <p:spPr>
          <a:xfrm>
            <a:off x="515520" y="1356120"/>
            <a:ext cx="736344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242438"/>
                </a:solidFill>
                <a:latin typeface="Roboto"/>
                <a:ea typeface="Aptos"/>
              </a:rPr>
              <a:t>Valutare il dolore postoperatorio dopo sleeve </a:t>
            </a:r>
            <a:r>
              <a:rPr lang="it-IT" sz="1800" b="0" strike="noStrike" spc="-1" dirty="0" err="1">
                <a:solidFill>
                  <a:srgbClr val="242438"/>
                </a:solidFill>
                <a:latin typeface="Roboto"/>
                <a:ea typeface="Aptos"/>
              </a:rPr>
              <a:t>gastrectomy</a:t>
            </a:r>
            <a:r>
              <a:rPr lang="it-IT" sz="1800" b="0" strike="noStrike" spc="-1" dirty="0">
                <a:solidFill>
                  <a:srgbClr val="242438"/>
                </a:solidFill>
                <a:latin typeface="Roboto"/>
                <a:ea typeface="Aptos"/>
              </a:rPr>
              <a:t> utilizzando una scala di valutazione numerica (NRS) a diversi tempi: 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242438"/>
                </a:solidFill>
                <a:latin typeface="Roboto"/>
                <a:ea typeface="Aptos"/>
              </a:rPr>
              <a:t>nell’immediato </a:t>
            </a:r>
            <a:r>
              <a:rPr lang="it-IT" sz="1800" b="0" strike="noStrike" spc="-1" dirty="0">
                <a:solidFill>
                  <a:srgbClr val="FF0000"/>
                </a:solidFill>
                <a:latin typeface="Roboto"/>
                <a:ea typeface="Aptos"/>
              </a:rPr>
              <a:t>post operatorio </a:t>
            </a:r>
            <a:r>
              <a:rPr lang="it-IT" sz="1800" b="0" strike="noStrike" spc="-1" dirty="0">
                <a:solidFill>
                  <a:srgbClr val="242438"/>
                </a:solidFill>
                <a:latin typeface="Roboto"/>
                <a:ea typeface="Aptos"/>
              </a:rPr>
              <a:t>(durante la </a:t>
            </a:r>
            <a:r>
              <a:rPr lang="it-IT" spc="-1" dirty="0">
                <a:solidFill>
                  <a:srgbClr val="242438"/>
                </a:solidFill>
                <a:latin typeface="Roboto"/>
                <a:ea typeface="Aptos"/>
              </a:rPr>
              <a:t>permanenza</a:t>
            </a:r>
            <a:r>
              <a:rPr lang="it-IT" sz="1800" b="0" strike="noStrike" spc="-1" dirty="0">
                <a:solidFill>
                  <a:srgbClr val="242438"/>
                </a:solidFill>
                <a:latin typeface="Roboto"/>
                <a:ea typeface="Aptos"/>
              </a:rPr>
              <a:t> in PACU)  a </a:t>
            </a:r>
            <a:r>
              <a:rPr lang="it-IT" sz="1800" b="0" strike="noStrike" spc="-1" dirty="0">
                <a:solidFill>
                  <a:srgbClr val="FF0000"/>
                </a:solidFill>
                <a:latin typeface="Roboto"/>
                <a:ea typeface="Aptos"/>
              </a:rPr>
              <a:t>6, 12 e 24 ore </a:t>
            </a:r>
            <a:r>
              <a:rPr lang="it-IT" sz="1800" b="0" strike="noStrike" spc="-1" dirty="0">
                <a:solidFill>
                  <a:srgbClr val="242438"/>
                </a:solidFill>
                <a:latin typeface="Roboto"/>
                <a:ea typeface="Aptos"/>
              </a:rPr>
              <a:t>dall’intervento chirurgico.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CasellaDiTesto 4"/>
          <p:cNvSpPr/>
          <p:nvPr/>
        </p:nvSpPr>
        <p:spPr>
          <a:xfrm>
            <a:off x="515520" y="4109040"/>
            <a:ext cx="1130328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242438"/>
              </a:buClr>
              <a:buFont typeface="Wingdings" charset="2"/>
              <a:buChar char=""/>
            </a:pPr>
            <a:r>
              <a:rPr lang="it-IT" sz="1800" b="0" strike="noStrike" spc="-1" dirty="0">
                <a:solidFill>
                  <a:srgbClr val="242438"/>
                </a:solidFill>
                <a:latin typeface="Roboto"/>
                <a:ea typeface="Aptos"/>
              </a:rPr>
              <a:t>Insorgenza di nausea e/o vomito postoperatorio (PONV) 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42438"/>
              </a:buClr>
              <a:buFont typeface="Wingdings" charset="2"/>
              <a:buChar char=""/>
            </a:pPr>
            <a:r>
              <a:rPr lang="it-IT" sz="1800" b="0" strike="noStrike" spc="-1" dirty="0">
                <a:solidFill>
                  <a:srgbClr val="242438"/>
                </a:solidFill>
                <a:latin typeface="Roboto"/>
                <a:ea typeface="Aptos"/>
              </a:rPr>
              <a:t>Utilizzo di antiemetici 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42438"/>
              </a:buClr>
              <a:buFont typeface="Wingdings" charset="2"/>
              <a:buChar char=""/>
            </a:pPr>
            <a:r>
              <a:rPr lang="it-IT" sz="1800" b="0" strike="noStrike" spc="-1" dirty="0">
                <a:solidFill>
                  <a:srgbClr val="242438"/>
                </a:solidFill>
                <a:latin typeface="Roboto"/>
                <a:ea typeface="Aptos"/>
              </a:rPr>
              <a:t>Fabbisogno analgesico con antidolorifici non-</a:t>
            </a:r>
            <a:r>
              <a:rPr lang="it-IT" sz="1800" b="0" strike="noStrike" spc="-1" dirty="0" err="1">
                <a:solidFill>
                  <a:srgbClr val="242438"/>
                </a:solidFill>
                <a:latin typeface="Roboto"/>
                <a:ea typeface="Aptos"/>
              </a:rPr>
              <a:t>oppiodi</a:t>
            </a:r>
            <a:r>
              <a:rPr lang="it-IT" sz="1800" b="0" strike="noStrike" spc="-1" dirty="0">
                <a:solidFill>
                  <a:srgbClr val="242438"/>
                </a:solidFill>
                <a:latin typeface="Roboto"/>
                <a:ea typeface="Aptos"/>
              </a:rPr>
              <a:t> ed </a:t>
            </a:r>
            <a:r>
              <a:rPr lang="it-IT" sz="1800" b="0" strike="noStrike" spc="-1" dirty="0" err="1">
                <a:solidFill>
                  <a:srgbClr val="242438"/>
                </a:solidFill>
                <a:latin typeface="Roboto"/>
                <a:ea typeface="Aptos"/>
              </a:rPr>
              <a:t>oppiodi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42438"/>
              </a:buClr>
              <a:buFont typeface="Wingdings" charset="2"/>
              <a:buChar char=""/>
            </a:pPr>
            <a:r>
              <a:rPr lang="it-IT" sz="1800" b="0" strike="noStrike" spc="-1" dirty="0">
                <a:solidFill>
                  <a:srgbClr val="242438"/>
                </a:solidFill>
                <a:latin typeface="Roboto"/>
                <a:ea typeface="Aptos"/>
              </a:rPr>
              <a:t>Tempo di mobilizzazione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42438"/>
              </a:buClr>
              <a:buFont typeface="Wingdings" charset="2"/>
              <a:buChar char=""/>
            </a:pPr>
            <a:r>
              <a:rPr lang="it-IT" sz="1800" b="0" strike="noStrike" spc="-1" dirty="0">
                <a:solidFill>
                  <a:srgbClr val="242438"/>
                </a:solidFill>
                <a:latin typeface="Roboto"/>
                <a:ea typeface="Aptos"/>
              </a:rPr>
              <a:t>Canalizzazione ai gas 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42438"/>
              </a:buClr>
              <a:buFont typeface="Wingdings" charset="2"/>
              <a:buChar char=""/>
            </a:pPr>
            <a:r>
              <a:rPr lang="it-IT" sz="1800" b="0" strike="noStrike" spc="-1" dirty="0">
                <a:solidFill>
                  <a:srgbClr val="242438"/>
                </a:solidFill>
                <a:latin typeface="Roboto"/>
                <a:ea typeface="Aptos"/>
              </a:rPr>
              <a:t>Durata della degenza post-operatorio (LOS)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42438"/>
              </a:buClr>
              <a:buFont typeface="Wingdings" charset="2"/>
              <a:buChar char=""/>
            </a:pPr>
            <a:r>
              <a:rPr lang="it-IT" sz="1800" b="0" strike="noStrike" spc="-1" dirty="0">
                <a:solidFill>
                  <a:srgbClr val="242438"/>
                </a:solidFill>
                <a:latin typeface="Roboto"/>
                <a:ea typeface="Aptos"/>
              </a:rPr>
              <a:t>Complicanze chirurgiche postoperatorie (anemizzazione, ematemesi, emoperitoneo).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" name="Picture 2" descr="La rilevazione del dolore in terapia intensiva | Nurse Times"/>
          <p:cNvPicPr/>
          <p:nvPr/>
        </p:nvPicPr>
        <p:blipFill>
          <a:blip r:embed="rId2"/>
          <a:stretch/>
        </p:blipFill>
        <p:spPr>
          <a:xfrm>
            <a:off x="7989480" y="1180440"/>
            <a:ext cx="3945960" cy="1568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ttangolo 1"/>
          <p:cNvSpPr/>
          <p:nvPr/>
        </p:nvSpPr>
        <p:spPr>
          <a:xfrm>
            <a:off x="0" y="214560"/>
            <a:ext cx="465912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it-IT" sz="2400" b="1" strike="noStrike" spc="-1">
                <a:solidFill>
                  <a:srgbClr val="E98B0D"/>
                </a:solidFill>
                <a:latin typeface="Calibri"/>
              </a:rPr>
              <a:t>Criteri di inclusione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CasellaDiTesto 2"/>
          <p:cNvSpPr/>
          <p:nvPr/>
        </p:nvSpPr>
        <p:spPr>
          <a:xfrm>
            <a:off x="583559" y="1011960"/>
            <a:ext cx="5001163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Età tra 18 e 65 anni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BMI &gt; 35 con comorbidità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BMI &gt; 40 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Paziente candidato a sleeve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gastrectomy</a:t>
            </a:r>
            <a:endParaRPr lang="it-IT" sz="2400" b="0" strike="noStrike" spc="-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0" name="Rettangolo 3"/>
          <p:cNvSpPr/>
          <p:nvPr/>
        </p:nvSpPr>
        <p:spPr>
          <a:xfrm>
            <a:off x="7671960" y="214560"/>
            <a:ext cx="465912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it-IT" sz="2400" b="1" strike="noStrike" spc="-1" dirty="0">
                <a:solidFill>
                  <a:srgbClr val="E98B0D"/>
                </a:solidFill>
                <a:latin typeface="Calibri"/>
              </a:rPr>
              <a:t>Criteri di esclusione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CasellaDiTesto 4"/>
          <p:cNvSpPr/>
          <p:nvPr/>
        </p:nvSpPr>
        <p:spPr>
          <a:xfrm>
            <a:off x="7671960" y="1011960"/>
            <a:ext cx="4659120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</a:rPr>
              <a:t>Dolore cronico trattato con oppioidi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</a:rPr>
              <a:t>Allergia agli AL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</a:rPr>
              <a:t>Rifiuto o incapacità di fornire il consenso</a:t>
            </a:r>
            <a:endParaRPr lang="it-IT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CasellaDiTesto 5"/>
          <p:cNvSpPr/>
          <p:nvPr/>
        </p:nvSpPr>
        <p:spPr>
          <a:xfrm>
            <a:off x="266280" y="3566667"/>
            <a:ext cx="11925720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pc="-1" dirty="0">
                <a:solidFill>
                  <a:srgbClr val="FF0000"/>
                </a:solidFill>
                <a:latin typeface="Roboto"/>
                <a:ea typeface="Aptos"/>
              </a:rPr>
              <a:t>R</a:t>
            </a:r>
            <a:r>
              <a:rPr lang="it-IT" sz="1800" b="0" strike="noStrike" spc="-1" dirty="0">
                <a:solidFill>
                  <a:srgbClr val="FF0000"/>
                </a:solidFill>
                <a:latin typeface="Roboto"/>
                <a:ea typeface="Aptos"/>
              </a:rPr>
              <a:t>andomizzazione</a:t>
            </a:r>
            <a:r>
              <a:rPr lang="it-IT" sz="1800" b="0" strike="noStrike" spc="-1" dirty="0">
                <a:solidFill>
                  <a:srgbClr val="242438"/>
                </a:solidFill>
                <a:latin typeface="Roboto"/>
                <a:ea typeface="Aptos"/>
              </a:rPr>
              <a:t> con rapporto 1:1.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FF0000"/>
                </a:solidFill>
                <a:latin typeface="Roboto"/>
                <a:ea typeface="Aptos"/>
              </a:rPr>
              <a:t>Doppio cieco </a:t>
            </a:r>
            <a:r>
              <a:rPr lang="it-IT" sz="1800" b="0" strike="noStrike" spc="-1" dirty="0">
                <a:solidFill>
                  <a:srgbClr val="242438"/>
                </a:solidFill>
                <a:latin typeface="Roboto"/>
                <a:ea typeface="Aptos"/>
              </a:rPr>
              <a:t>sia per il paziente che per il chirurgo</a:t>
            </a:r>
          </a:p>
          <a:p>
            <a:pPr algn="ctr">
              <a:lnSpc>
                <a:spcPct val="100000"/>
              </a:lnSpc>
            </a:pPr>
            <a:endParaRPr lang="it-IT" sz="1800" strike="noStrike" spc="-1" dirty="0">
              <a:latin typeface="Roboto"/>
              <a:ea typeface="Aptos"/>
            </a:endParaRPr>
          </a:p>
          <a:p>
            <a:pPr algn="ctr">
              <a:lnSpc>
                <a:spcPct val="100000"/>
              </a:lnSpc>
            </a:pPr>
            <a:r>
              <a:rPr lang="it-IT" spc="-1" dirty="0">
                <a:latin typeface="Roboto"/>
                <a:ea typeface="Aptos"/>
              </a:rPr>
              <a:t>L</a:t>
            </a:r>
            <a:r>
              <a:rPr lang="it-IT" sz="1800" strike="noStrike" spc="-1" dirty="0">
                <a:latin typeface="Roboto"/>
                <a:ea typeface="Aptos"/>
              </a:rPr>
              <a:t>'infermiera strumentista era a conoscenza del contenuto della siringa (anestetico locale vs placebo)</a:t>
            </a:r>
          </a:p>
          <a:p>
            <a:pPr algn="ctr">
              <a:lnSpc>
                <a:spcPct val="100000"/>
              </a:lnSpc>
            </a:pPr>
            <a:r>
              <a:rPr lang="it-IT" sz="1800" strike="noStrike" spc="-1" dirty="0">
                <a:latin typeface="Roboto"/>
                <a:ea typeface="Aptos"/>
              </a:rPr>
              <a:t> </a:t>
            </a:r>
            <a:endParaRPr lang="it-IT" sz="180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Anestesia - Emergency Live"/>
          <p:cNvPicPr/>
          <p:nvPr/>
        </p:nvPicPr>
        <p:blipFill>
          <a:blip r:embed="rId2"/>
          <a:stretch/>
        </p:blipFill>
        <p:spPr>
          <a:xfrm rot="16200000">
            <a:off x="2144463" y="4374456"/>
            <a:ext cx="2054635" cy="2236720"/>
          </a:xfrm>
          <a:prstGeom prst="rect">
            <a:avLst/>
          </a:prstGeom>
          <a:ln w="0">
            <a:noFill/>
          </a:ln>
        </p:spPr>
      </p:pic>
      <p:pic>
        <p:nvPicPr>
          <p:cNvPr id="124" name="Picture 4" descr="Cloruro de Sodio 0.9% 1000ml - Dismedin"/>
          <p:cNvPicPr/>
          <p:nvPr/>
        </p:nvPicPr>
        <p:blipFill>
          <a:blip r:embed="rId3"/>
          <a:stretch/>
        </p:blipFill>
        <p:spPr>
          <a:xfrm>
            <a:off x="8766600" y="4465497"/>
            <a:ext cx="1371980" cy="2147819"/>
          </a:xfrm>
          <a:prstGeom prst="rect">
            <a:avLst/>
          </a:prstGeom>
          <a:ln w="0">
            <a:noFill/>
          </a:ln>
        </p:spPr>
      </p:pic>
      <p:sp>
        <p:nvSpPr>
          <p:cNvPr id="125" name="CasellaDiTesto 5"/>
          <p:cNvSpPr/>
          <p:nvPr/>
        </p:nvSpPr>
        <p:spPr>
          <a:xfrm>
            <a:off x="366480" y="3197160"/>
            <a:ext cx="3773880" cy="13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CasellaDiTesto 6"/>
          <p:cNvSpPr/>
          <p:nvPr/>
        </p:nvSpPr>
        <p:spPr>
          <a:xfrm>
            <a:off x="421500" y="726676"/>
            <a:ext cx="8549160" cy="9650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it-IT" b="0" strike="noStrike" spc="-1" dirty="0">
                <a:latin typeface="Calibri"/>
                <a:ea typeface="Calibri"/>
              </a:rPr>
              <a:t>Tutti i pazienti sono stati sottoposti a  profilassi antibiotica con </a:t>
            </a:r>
            <a:r>
              <a:rPr lang="it-IT" b="0" strike="noStrike" spc="-1" dirty="0" err="1">
                <a:latin typeface="Calibri"/>
                <a:ea typeface="Calibri"/>
              </a:rPr>
              <a:t>Cefazolina</a:t>
            </a:r>
            <a:r>
              <a:rPr lang="it-IT" b="0" strike="noStrike" spc="-1" dirty="0">
                <a:latin typeface="Calibri"/>
                <a:ea typeface="Calibri"/>
              </a:rPr>
              <a:t> 2 g, profilassi antiemetica con </a:t>
            </a:r>
            <a:r>
              <a:rPr lang="it-IT" b="0" strike="noStrike" spc="-1" dirty="0" err="1">
                <a:latin typeface="Calibri"/>
                <a:ea typeface="Calibri"/>
              </a:rPr>
              <a:t>Desametasone</a:t>
            </a:r>
            <a:r>
              <a:rPr lang="it-IT" b="0" strike="noStrike" spc="-1" dirty="0">
                <a:latin typeface="Calibri"/>
                <a:ea typeface="Calibri"/>
              </a:rPr>
              <a:t> 8 mg e </a:t>
            </a:r>
            <a:r>
              <a:rPr lang="it-IT" b="0" strike="noStrike" spc="-1" dirty="0" err="1">
                <a:latin typeface="Calibri"/>
                <a:ea typeface="Calibri"/>
              </a:rPr>
              <a:t>Granisetron</a:t>
            </a:r>
            <a:r>
              <a:rPr lang="it-IT" b="0" strike="noStrike" spc="-1" dirty="0">
                <a:latin typeface="Calibri"/>
                <a:ea typeface="Calibri"/>
              </a:rPr>
              <a:t> 3 mg, nonché analgesia preventiva con Paracetamolo 1 g e </a:t>
            </a:r>
            <a:r>
              <a:rPr lang="it-IT" b="0" strike="noStrike" spc="-1" dirty="0" err="1">
                <a:latin typeface="Calibri"/>
                <a:ea typeface="Calibri"/>
              </a:rPr>
              <a:t>Ketorolac</a:t>
            </a:r>
            <a:r>
              <a:rPr lang="it-IT" b="0" strike="noStrike" spc="-1" dirty="0">
                <a:latin typeface="Calibri"/>
                <a:ea typeface="Calibri"/>
              </a:rPr>
              <a:t> 30 mg.</a:t>
            </a:r>
            <a:endParaRPr lang="it-IT" b="0" strike="noStrike" spc="-1" dirty="0">
              <a:latin typeface="Arial"/>
            </a:endParaRPr>
          </a:p>
        </p:txBody>
      </p:sp>
      <p:sp>
        <p:nvSpPr>
          <p:cNvPr id="127" name="CasellaDiTesto 7"/>
          <p:cNvSpPr/>
          <p:nvPr/>
        </p:nvSpPr>
        <p:spPr>
          <a:xfrm>
            <a:off x="7656372" y="2999725"/>
            <a:ext cx="423864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b="1" strike="noStrike" spc="-1" dirty="0">
                <a:latin typeface="Roboto"/>
                <a:ea typeface="Aptos"/>
              </a:rPr>
              <a:t>15 ml di soluzione salina (NaCl 0,9%) </a:t>
            </a:r>
            <a:r>
              <a:rPr lang="it-IT" sz="1600" b="0" strike="noStrike" spc="-1" dirty="0">
                <a:solidFill>
                  <a:srgbClr val="242438"/>
                </a:solidFill>
                <a:latin typeface="Roboto"/>
                <a:ea typeface="Aptos"/>
              </a:rPr>
              <a:t>su ciascun lato, vicino alla linea ascellare anteriore, tra la cresta iliaca e il margine </a:t>
            </a:r>
            <a:r>
              <a:rPr lang="it-IT" sz="1600" b="0" strike="noStrike" spc="-1" dirty="0" err="1">
                <a:solidFill>
                  <a:srgbClr val="242438"/>
                </a:solidFill>
                <a:latin typeface="Roboto"/>
                <a:ea typeface="Aptos"/>
              </a:rPr>
              <a:t>subcostale</a:t>
            </a:r>
            <a:r>
              <a:rPr lang="it-IT" sz="1600" b="0" strike="noStrike" spc="-1" dirty="0">
                <a:solidFill>
                  <a:srgbClr val="242438"/>
                </a:solidFill>
                <a:latin typeface="Roboto"/>
                <a:ea typeface="Aptos"/>
              </a:rPr>
              <a:t>, utilizzando un ago atraumatico di 15 cm</a:t>
            </a:r>
            <a:endParaRPr lang="it-IT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Rettangolo 8"/>
          <p:cNvSpPr/>
          <p:nvPr/>
        </p:nvSpPr>
        <p:spPr>
          <a:xfrm>
            <a:off x="-520" y="2430156"/>
            <a:ext cx="4659120" cy="4001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it-IT" sz="2000" b="1" strike="noStrike" spc="-1" dirty="0">
                <a:solidFill>
                  <a:srgbClr val="E98B0D"/>
                </a:solidFill>
                <a:latin typeface="Calibri"/>
              </a:rPr>
              <a:t>GRUPPO LA-TB</a:t>
            </a:r>
            <a:endParaRPr lang="it-IT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Rettangolo 9"/>
          <p:cNvSpPr/>
          <p:nvPr/>
        </p:nvSpPr>
        <p:spPr>
          <a:xfrm>
            <a:off x="7446132" y="2430156"/>
            <a:ext cx="4659120" cy="4001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it-IT" sz="2000" b="1" strike="noStrike" spc="-1" dirty="0">
                <a:solidFill>
                  <a:srgbClr val="E98B0D"/>
                </a:solidFill>
                <a:latin typeface="Calibri"/>
              </a:rPr>
              <a:t>GRUPPO </a:t>
            </a:r>
            <a:r>
              <a:rPr lang="it-IT" sz="2000" b="1" spc="-1" dirty="0">
                <a:solidFill>
                  <a:srgbClr val="E98B0D"/>
                </a:solidFill>
                <a:latin typeface="Calibri"/>
              </a:rPr>
              <a:t>PLACEBO</a:t>
            </a:r>
            <a:endParaRPr lang="it-IT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CasellaDiTesto 10"/>
          <p:cNvSpPr/>
          <p:nvPr/>
        </p:nvSpPr>
        <p:spPr>
          <a:xfrm>
            <a:off x="218160" y="3008612"/>
            <a:ext cx="4221760" cy="11065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b="1" strike="noStrike" spc="-1" dirty="0">
                <a:solidFill>
                  <a:srgbClr val="242438"/>
                </a:solidFill>
                <a:latin typeface="Roboto"/>
                <a:ea typeface="Aptos"/>
              </a:rPr>
              <a:t>15 ml di </a:t>
            </a:r>
            <a:r>
              <a:rPr lang="it-IT" b="1" strike="noStrike" spc="-1" dirty="0" err="1">
                <a:solidFill>
                  <a:srgbClr val="242438"/>
                </a:solidFill>
                <a:latin typeface="Roboto"/>
                <a:ea typeface="Aptos"/>
              </a:rPr>
              <a:t>Ropivacaina</a:t>
            </a:r>
            <a:r>
              <a:rPr lang="it-IT" b="1" strike="noStrike" spc="-1" dirty="0">
                <a:solidFill>
                  <a:srgbClr val="242438"/>
                </a:solidFill>
                <a:latin typeface="Roboto"/>
                <a:ea typeface="Aptos"/>
              </a:rPr>
              <a:t> 0,5%</a:t>
            </a:r>
            <a:r>
              <a:rPr lang="it-IT" sz="1600" b="0" strike="noStrike" spc="-1" dirty="0">
                <a:solidFill>
                  <a:srgbClr val="242438"/>
                </a:solidFill>
                <a:latin typeface="Roboto"/>
                <a:ea typeface="Aptos"/>
              </a:rPr>
              <a:t> su ciascun lato, vicino alla linea ascellare anteriore, tra la cresta iliaca e il margine </a:t>
            </a:r>
            <a:r>
              <a:rPr lang="it-IT" sz="1600" b="0" strike="noStrike" spc="-1" dirty="0" err="1">
                <a:solidFill>
                  <a:srgbClr val="242438"/>
                </a:solidFill>
                <a:latin typeface="Roboto"/>
                <a:ea typeface="Aptos"/>
              </a:rPr>
              <a:t>subcostale</a:t>
            </a:r>
            <a:r>
              <a:rPr lang="it-IT" sz="1600" b="0" strike="noStrike" spc="-1" dirty="0">
                <a:solidFill>
                  <a:srgbClr val="242438"/>
                </a:solidFill>
                <a:latin typeface="Roboto"/>
                <a:ea typeface="Aptos"/>
              </a:rPr>
              <a:t>, utilizzando un ago atraumatico </a:t>
            </a:r>
            <a:r>
              <a:rPr lang="it-IT" sz="1600" spc="-1" dirty="0">
                <a:solidFill>
                  <a:srgbClr val="242438"/>
                </a:solidFill>
                <a:latin typeface="Roboto"/>
                <a:ea typeface="Aptos"/>
              </a:rPr>
              <a:t>di</a:t>
            </a:r>
            <a:r>
              <a:rPr lang="it-IT" sz="1600" b="0" strike="noStrike" spc="-1" dirty="0">
                <a:solidFill>
                  <a:srgbClr val="242438"/>
                </a:solidFill>
                <a:latin typeface="Roboto"/>
                <a:ea typeface="Aptos"/>
              </a:rPr>
              <a:t>15 cm</a:t>
            </a:r>
            <a:endParaRPr lang="it-IT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Picture 6" descr="Advanced Anesthesia Monitoring Devices Market 2018 to Consolidate ..."/>
          <p:cNvPicPr/>
          <p:nvPr/>
        </p:nvPicPr>
        <p:blipFill>
          <a:blip r:embed="rId4"/>
          <a:stretch/>
        </p:blipFill>
        <p:spPr>
          <a:xfrm>
            <a:off x="9558360" y="454680"/>
            <a:ext cx="2503440" cy="1536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asellaDiTesto 2"/>
          <p:cNvSpPr/>
          <p:nvPr/>
        </p:nvSpPr>
        <p:spPr>
          <a:xfrm>
            <a:off x="227160" y="1577160"/>
            <a:ext cx="711648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In recovery room in caso di dolore grave con NRS &gt; 6 veniva somministrato come da protocollo </a:t>
            </a:r>
            <a:r>
              <a:rPr lang="it-IT" sz="1800" b="0" strike="noStrike" spc="-1" dirty="0" err="1">
                <a:solidFill>
                  <a:srgbClr val="FF0000"/>
                </a:solidFill>
                <a:latin typeface="Roboto, serif"/>
              </a:rPr>
              <a:t>Fentanyl</a:t>
            </a:r>
            <a:r>
              <a:rPr lang="it-IT" sz="1800" b="0" strike="noStrike" spc="-1" dirty="0">
                <a:solidFill>
                  <a:srgbClr val="FF0000"/>
                </a:solidFill>
                <a:latin typeface="Roboto, serif"/>
              </a:rPr>
              <a:t> 50 </a:t>
            </a:r>
            <a:r>
              <a:rPr lang="it-IT" sz="1800" b="0" strike="noStrike" spc="-1" dirty="0" err="1">
                <a:solidFill>
                  <a:srgbClr val="FF0000"/>
                </a:solidFill>
                <a:latin typeface="Roboto, serif"/>
              </a:rPr>
              <a:t>mcg</a:t>
            </a:r>
            <a:r>
              <a:rPr lang="it-IT" sz="1800" b="0" strike="noStrike" spc="-1" dirty="0">
                <a:solidFill>
                  <a:srgbClr val="FF0000"/>
                </a:solidFill>
                <a:latin typeface="Roboto, serif"/>
              </a:rPr>
              <a:t> </a:t>
            </a:r>
            <a:r>
              <a:rPr lang="it-IT" sz="1800" b="0" strike="noStrike" spc="-1" dirty="0">
                <a:solidFill>
                  <a:srgbClr val="000000"/>
                </a:solidFill>
                <a:latin typeface="Roboto, serif"/>
              </a:rPr>
              <a:t>fino a quando NRS era &lt;4. 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Picture 2" descr="What is fentanyl? The little-known but deadly drug that killed Prince ..."/>
          <p:cNvPicPr/>
          <p:nvPr/>
        </p:nvPicPr>
        <p:blipFill>
          <a:blip r:embed="rId2"/>
          <a:stretch/>
        </p:blipFill>
        <p:spPr>
          <a:xfrm>
            <a:off x="7841880" y="1519920"/>
            <a:ext cx="2482920" cy="1489680"/>
          </a:xfrm>
          <a:prstGeom prst="rect">
            <a:avLst/>
          </a:prstGeom>
          <a:ln w="0">
            <a:noFill/>
          </a:ln>
        </p:spPr>
      </p:pic>
      <p:sp>
        <p:nvSpPr>
          <p:cNvPr id="134" name="CasellaDiTesto 1"/>
          <p:cNvSpPr/>
          <p:nvPr/>
        </p:nvSpPr>
        <p:spPr>
          <a:xfrm>
            <a:off x="326520" y="504000"/>
            <a:ext cx="11420280" cy="64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CasellaDiTesto 3"/>
          <p:cNvSpPr/>
          <p:nvPr/>
        </p:nvSpPr>
        <p:spPr>
          <a:xfrm>
            <a:off x="227160" y="3184560"/>
            <a:ext cx="7030800" cy="20298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In reparto </a:t>
            </a:r>
            <a:r>
              <a:rPr lang="it-IT" sz="1800" b="0" strike="noStrike" spc="-1" dirty="0">
                <a:solidFill>
                  <a:srgbClr val="000000"/>
                </a:solidFill>
                <a:latin typeface="Roboto, serif"/>
              </a:rPr>
              <a:t>entrambi i gruppi hanno ricevuto analgesia multimodale che includeva: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800" b="0" strike="noStrike" spc="-1" dirty="0" err="1">
                <a:solidFill>
                  <a:srgbClr val="FF0000"/>
                </a:solidFill>
                <a:latin typeface="Roboto, serif"/>
              </a:rPr>
              <a:t>Ketorolac</a:t>
            </a:r>
            <a:r>
              <a:rPr lang="it-IT" sz="1800" b="0" strike="noStrike" spc="-1" dirty="0">
                <a:solidFill>
                  <a:srgbClr val="FF0000"/>
                </a:solidFill>
                <a:latin typeface="Roboto, serif"/>
              </a:rPr>
              <a:t> 30 mg </a:t>
            </a:r>
            <a:r>
              <a:rPr lang="it-IT" sz="1800" b="0" strike="noStrike" spc="-1" dirty="0" err="1">
                <a:solidFill>
                  <a:srgbClr val="FF0000"/>
                </a:solidFill>
                <a:latin typeface="Roboto, serif"/>
              </a:rPr>
              <a:t>i.v</a:t>
            </a:r>
            <a:r>
              <a:rPr lang="it-IT" sz="1800" b="0" strike="noStrike" spc="-1" dirty="0">
                <a:solidFill>
                  <a:srgbClr val="FF0000"/>
                </a:solidFill>
                <a:latin typeface="Roboto, serif"/>
              </a:rPr>
              <a:t>. </a:t>
            </a:r>
            <a:r>
              <a:rPr lang="it-IT" sz="1800" b="0" strike="noStrike" spc="-1" dirty="0">
                <a:solidFill>
                  <a:srgbClr val="000000"/>
                </a:solidFill>
                <a:latin typeface="Roboto, serif"/>
              </a:rPr>
              <a:t>per NRS &gt;6 (max 90 mg/die)</a:t>
            </a:r>
          </a:p>
          <a:p>
            <a:pPr algn="just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FF0000"/>
                </a:solidFill>
                <a:latin typeface="Roboto, serif"/>
              </a:rPr>
              <a:t>Paracetamolo 1000 mg.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latin typeface="Roboto, serif"/>
            </a:endParaRPr>
          </a:p>
          <a:p>
            <a:pPr algn="just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Roboto, serif"/>
              </a:rPr>
              <a:t>In caso di persistenza della sintomatologia algica (NRS &gt;6) </a:t>
            </a:r>
          </a:p>
          <a:p>
            <a:pPr algn="just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FF0000"/>
                </a:solidFill>
                <a:latin typeface="Roboto, serif"/>
              </a:rPr>
              <a:t>Morfina 2 mg </a:t>
            </a:r>
            <a:r>
              <a:rPr lang="it-IT" sz="1800" b="0" strike="noStrike" spc="-1" dirty="0">
                <a:solidFill>
                  <a:srgbClr val="000000"/>
                </a:solidFill>
                <a:latin typeface="Roboto, serif"/>
              </a:rPr>
              <a:t>per via endovenosa (max 10mg/die). 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Rettangolo 4"/>
          <p:cNvSpPr/>
          <p:nvPr/>
        </p:nvSpPr>
        <p:spPr>
          <a:xfrm>
            <a:off x="0" y="534240"/>
            <a:ext cx="12192000" cy="5232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it-IT" sz="2800" b="1" strike="noStrike" spc="-1">
                <a:solidFill>
                  <a:srgbClr val="FFC000"/>
                </a:solidFill>
                <a:latin typeface="Calibri"/>
              </a:rPr>
              <a:t>TRATTAMENTO DEL DOLORE e DELLA PONV NEL POST-OPERATORIO</a:t>
            </a: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CasellaDiTesto 5"/>
          <p:cNvSpPr/>
          <p:nvPr/>
        </p:nvSpPr>
        <p:spPr>
          <a:xfrm>
            <a:off x="176220" y="5665622"/>
            <a:ext cx="72183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Roboto, serif"/>
              </a:rPr>
              <a:t>In caso di PONV veniva somministrato </a:t>
            </a:r>
            <a:r>
              <a:rPr lang="it-IT" sz="1800" b="0" strike="noStrike" spc="-1" dirty="0" err="1">
                <a:solidFill>
                  <a:srgbClr val="00B050"/>
                </a:solidFill>
                <a:latin typeface="Roboto, serif"/>
              </a:rPr>
              <a:t>Granisetron</a:t>
            </a:r>
            <a:r>
              <a:rPr lang="it-IT" sz="1800" b="0" strike="noStrike" spc="-1" dirty="0">
                <a:solidFill>
                  <a:srgbClr val="000000"/>
                </a:solidFill>
                <a:latin typeface="Roboto, serif"/>
              </a:rPr>
              <a:t> </a:t>
            </a:r>
            <a:r>
              <a:rPr lang="it-IT" sz="1800" b="0" strike="noStrike" spc="-1" dirty="0">
                <a:solidFill>
                  <a:srgbClr val="00B050"/>
                </a:solidFill>
                <a:latin typeface="Roboto, serif"/>
              </a:rPr>
              <a:t>3 mg </a:t>
            </a:r>
            <a:r>
              <a:rPr lang="it-IT" sz="1800" b="0" strike="noStrike" spc="-1" dirty="0" err="1">
                <a:solidFill>
                  <a:srgbClr val="00B050"/>
                </a:solidFill>
                <a:latin typeface="Roboto, serif"/>
              </a:rPr>
              <a:t>i.v</a:t>
            </a:r>
            <a:r>
              <a:rPr lang="it-IT" sz="1800" b="0" strike="noStrike" spc="-1" dirty="0">
                <a:solidFill>
                  <a:srgbClr val="00B050"/>
                </a:solidFill>
                <a:latin typeface="Roboto, serif"/>
              </a:rPr>
              <a:t>.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Picture 4" descr="Infermiera in overdose in reparto. Di chi è la responsabilità della ..."/>
          <p:cNvPicPr/>
          <p:nvPr/>
        </p:nvPicPr>
        <p:blipFill>
          <a:blip r:embed="rId3"/>
          <a:stretch/>
        </p:blipFill>
        <p:spPr>
          <a:xfrm>
            <a:off x="7841880" y="4200120"/>
            <a:ext cx="2482920" cy="1649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5" grpId="0"/>
      <p:bldP spid="1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Elaborazione alternativa 1"/>
          <p:cNvSpPr/>
          <p:nvPr/>
        </p:nvSpPr>
        <p:spPr>
          <a:xfrm>
            <a:off x="7056145" y="81789"/>
            <a:ext cx="2348249" cy="1017540"/>
          </a:xfrm>
          <a:prstGeom prst="flowChartAlternateProcess">
            <a:avLst/>
          </a:prstGeom>
          <a:gradFill rotWithShape="0">
            <a:gsLst>
              <a:gs pos="0">
                <a:srgbClr val="FFD89F"/>
              </a:gs>
              <a:gs pos="100000">
                <a:srgbClr val="FFF2E2"/>
              </a:gs>
            </a:gsLst>
            <a:path path="circle">
              <a:fillToRect l="50000" t="50000" r="50000" b="50000"/>
            </a:path>
          </a:gra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1800" b="0" strike="noStrike" spc="-1" dirty="0">
                <a:solidFill>
                  <a:srgbClr val="2F4F4F"/>
                </a:solidFill>
                <a:latin typeface="Calibri"/>
              </a:rPr>
              <a:t>Valutati per l’ammissibilità</a:t>
            </a:r>
          </a:p>
          <a:p>
            <a:pPr algn="ctr"/>
            <a:r>
              <a:rPr lang="it-IT" sz="1800" b="1" i="1" strike="noStrike" spc="-1" dirty="0">
                <a:solidFill>
                  <a:srgbClr val="2F4F4F"/>
                </a:solidFill>
                <a:latin typeface="Calibri"/>
              </a:rPr>
              <a:t>n </a:t>
            </a:r>
            <a:r>
              <a:rPr lang="it-IT" sz="1800" b="1" strike="noStrike" spc="-1" dirty="0">
                <a:solidFill>
                  <a:srgbClr val="2F4F4F"/>
                </a:solidFill>
                <a:latin typeface="Calibri"/>
              </a:rPr>
              <a:t>= 122</a:t>
            </a:r>
          </a:p>
        </p:txBody>
      </p:sp>
      <p:sp>
        <p:nvSpPr>
          <p:cNvPr id="140" name="Elaborazione alternativa 2"/>
          <p:cNvSpPr/>
          <p:nvPr/>
        </p:nvSpPr>
        <p:spPr>
          <a:xfrm>
            <a:off x="7349529" y="1529686"/>
            <a:ext cx="1761480" cy="867240"/>
          </a:xfrm>
          <a:prstGeom prst="flowChartAlternateProcess">
            <a:avLst/>
          </a:prstGeom>
          <a:gradFill rotWithShape="0">
            <a:gsLst>
              <a:gs pos="0">
                <a:srgbClr val="FFD89F"/>
              </a:gs>
              <a:gs pos="100000">
                <a:srgbClr val="FFF2E2"/>
              </a:gs>
            </a:gsLst>
            <a:path path="circle">
              <a:fillToRect l="50000" t="50000" r="50000" b="50000"/>
            </a:path>
          </a:gra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1800" b="0" strike="noStrike" spc="-1" dirty="0">
                <a:solidFill>
                  <a:srgbClr val="2F4F4F"/>
                </a:solidFill>
                <a:latin typeface="Calibri"/>
              </a:rPr>
              <a:t>Randomizzati</a:t>
            </a:r>
            <a:endParaRPr lang="it-IT" sz="1800" b="0" strike="noStrike" spc="-1" dirty="0">
              <a:solidFill>
                <a:schemeClr val="lt1"/>
              </a:solidFill>
              <a:latin typeface="Calibri"/>
            </a:endParaRPr>
          </a:p>
          <a:p>
            <a:pPr algn="ctr"/>
            <a:r>
              <a:rPr lang="it-IT" sz="1800" b="1" i="1" strike="noStrike" spc="-1" dirty="0">
                <a:solidFill>
                  <a:srgbClr val="2F4F4F"/>
                </a:solidFill>
                <a:latin typeface="Calibri"/>
              </a:rPr>
              <a:t>n </a:t>
            </a:r>
            <a:r>
              <a:rPr lang="it-IT" sz="1800" b="1" strike="noStrike" spc="-1" dirty="0">
                <a:solidFill>
                  <a:srgbClr val="2F4F4F"/>
                </a:solidFill>
                <a:latin typeface="Calibri"/>
              </a:rPr>
              <a:t>= 110</a:t>
            </a:r>
            <a:endParaRPr lang="it-IT" sz="180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1" name="Freccia in giù 6"/>
          <p:cNvSpPr/>
          <p:nvPr/>
        </p:nvSpPr>
        <p:spPr>
          <a:xfrm>
            <a:off x="8230269" y="1191133"/>
            <a:ext cx="198357" cy="2873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2" name="Freccia in giù 7"/>
          <p:cNvSpPr/>
          <p:nvPr/>
        </p:nvSpPr>
        <p:spPr>
          <a:xfrm rot="16200000">
            <a:off x="9410363" y="1510976"/>
            <a:ext cx="180365" cy="52761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3" name="Elaborazione alternativa 8"/>
          <p:cNvSpPr/>
          <p:nvPr/>
        </p:nvSpPr>
        <p:spPr>
          <a:xfrm>
            <a:off x="9866371" y="1136403"/>
            <a:ext cx="2188080" cy="1425960"/>
          </a:xfrm>
          <a:prstGeom prst="flowChartAlternateProcess">
            <a:avLst/>
          </a:prstGeom>
          <a:gradFill rotWithShape="0">
            <a:gsLst>
              <a:gs pos="0">
                <a:srgbClr val="FFD89F"/>
              </a:gs>
              <a:gs pos="100000">
                <a:srgbClr val="FFF2E2"/>
              </a:gs>
            </a:gsLst>
            <a:path path="circle">
              <a:fillToRect l="50000" t="50000" r="50000" b="50000"/>
            </a:path>
          </a:gra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1800" b="0" strike="noStrike" spc="-1" dirty="0">
                <a:solidFill>
                  <a:srgbClr val="2F4F4F"/>
                </a:solidFill>
                <a:latin typeface="Calibri"/>
              </a:rPr>
              <a:t>Esclusi </a:t>
            </a:r>
            <a:r>
              <a:rPr lang="it-IT" sz="1800" b="0" i="1" strike="noStrike" spc="-1" dirty="0">
                <a:solidFill>
                  <a:srgbClr val="2F4F4F"/>
                </a:solidFill>
                <a:latin typeface="Calibri"/>
              </a:rPr>
              <a:t>n </a:t>
            </a:r>
            <a:r>
              <a:rPr lang="it-IT" sz="1800" b="0" strike="noStrike" spc="-1" dirty="0">
                <a:solidFill>
                  <a:srgbClr val="2F4F4F"/>
                </a:solidFill>
                <a:latin typeface="Calibri"/>
              </a:rPr>
              <a:t>= 12</a:t>
            </a:r>
            <a:endParaRPr lang="it-IT" sz="1800" b="0" strike="noStrike" spc="-1" dirty="0">
              <a:solidFill>
                <a:schemeClr val="lt1"/>
              </a:solidFill>
              <a:latin typeface="Calibri"/>
            </a:endParaRPr>
          </a:p>
          <a:p>
            <a:pPr algn="ctr"/>
            <a:r>
              <a:rPr lang="it-IT" sz="1200" b="0" strike="noStrike" spc="-1" dirty="0">
                <a:solidFill>
                  <a:srgbClr val="2F4F4F"/>
                </a:solidFill>
                <a:latin typeface="Calibri"/>
              </a:rPr>
              <a:t>1 </a:t>
            </a:r>
            <a:r>
              <a:rPr lang="it-IT" sz="1200" b="0" strike="noStrike" spc="-1" dirty="0" err="1">
                <a:solidFill>
                  <a:srgbClr val="2F4F4F"/>
                </a:solidFill>
                <a:latin typeface="Calibri"/>
              </a:rPr>
              <a:t>Endosleeve</a:t>
            </a:r>
            <a:endParaRPr lang="it-IT" sz="1200" b="0" strike="noStrike" spc="-1" dirty="0">
              <a:solidFill>
                <a:schemeClr val="lt1"/>
              </a:solidFill>
              <a:latin typeface="Calibri"/>
            </a:endParaRPr>
          </a:p>
          <a:p>
            <a:pPr algn="ctr"/>
            <a:r>
              <a:rPr lang="it-IT" sz="1200" b="0" strike="noStrike" spc="-1" dirty="0">
                <a:solidFill>
                  <a:srgbClr val="2F4F4F"/>
                </a:solidFill>
                <a:latin typeface="Calibri"/>
              </a:rPr>
              <a:t>1 BPG</a:t>
            </a:r>
            <a:endParaRPr lang="it-IT" sz="1200" b="0" strike="noStrike" spc="-1" dirty="0">
              <a:solidFill>
                <a:schemeClr val="lt1"/>
              </a:solidFill>
              <a:latin typeface="Calibri"/>
            </a:endParaRPr>
          </a:p>
          <a:p>
            <a:pPr algn="ctr"/>
            <a:r>
              <a:rPr lang="it-IT" sz="1200" b="0" strike="noStrike" spc="-1" dirty="0">
                <a:solidFill>
                  <a:srgbClr val="2F4F4F"/>
                </a:solidFill>
                <a:latin typeface="Calibri"/>
              </a:rPr>
              <a:t>3 non sottoposti ad IC</a:t>
            </a:r>
            <a:endParaRPr lang="it-IT" sz="1200" b="0" strike="noStrike" spc="-1" dirty="0">
              <a:solidFill>
                <a:schemeClr val="lt1"/>
              </a:solidFill>
              <a:latin typeface="Calibri"/>
            </a:endParaRPr>
          </a:p>
          <a:p>
            <a:pPr algn="ctr"/>
            <a:r>
              <a:rPr lang="it-IT" sz="1200" b="0" strike="noStrike" spc="-1" dirty="0">
                <a:solidFill>
                  <a:srgbClr val="2F4F4F"/>
                </a:solidFill>
                <a:latin typeface="Calibri"/>
              </a:rPr>
              <a:t>7 non soddisfacevano i criteri di ammissibilità</a:t>
            </a:r>
            <a:endParaRPr lang="it-IT" sz="1200" b="0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4" name="Elaborazione alternativa 9"/>
          <p:cNvSpPr/>
          <p:nvPr/>
        </p:nvSpPr>
        <p:spPr>
          <a:xfrm>
            <a:off x="5563629" y="2827283"/>
            <a:ext cx="2857140" cy="1639613"/>
          </a:xfrm>
          <a:prstGeom prst="flowChartAlternateProcess">
            <a:avLst/>
          </a:prstGeom>
          <a:gradFill rotWithShape="0">
            <a:gsLst>
              <a:gs pos="0">
                <a:srgbClr val="FFD89F"/>
              </a:gs>
              <a:gs pos="100000">
                <a:srgbClr val="FFF2E2"/>
              </a:gs>
            </a:gsLst>
            <a:path path="circle">
              <a:fillToRect l="50000" t="50000" r="50000" b="50000"/>
            </a:path>
          </a:gra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it-IT" sz="1400" b="1" strike="noStrike" spc="-1" dirty="0">
              <a:solidFill>
                <a:srgbClr val="2F4F4F"/>
              </a:solidFill>
              <a:latin typeface="Calibri"/>
            </a:endParaRPr>
          </a:p>
          <a:p>
            <a:r>
              <a:rPr lang="it-IT" sz="1400" b="1" strike="noStrike" spc="-1" dirty="0">
                <a:solidFill>
                  <a:srgbClr val="2F4F4F"/>
                </a:solidFill>
                <a:latin typeface="Calibri"/>
              </a:rPr>
              <a:t>Assegnati al gruppo LA-T</a:t>
            </a:r>
            <a:r>
              <a:rPr lang="it-IT" sz="1400" b="1" spc="-1" dirty="0">
                <a:solidFill>
                  <a:srgbClr val="2F4F4F"/>
                </a:solidFill>
                <a:latin typeface="Calibri"/>
              </a:rPr>
              <a:t>B</a:t>
            </a:r>
            <a:endParaRPr lang="it-IT" sz="1400" b="1" strike="noStrike" spc="-1" dirty="0">
              <a:solidFill>
                <a:schemeClr val="lt1"/>
              </a:solidFill>
              <a:latin typeface="Calibri"/>
            </a:endParaRPr>
          </a:p>
          <a:p>
            <a:r>
              <a:rPr lang="it-IT" sz="1400" b="1" i="1" strike="noStrike" spc="-1" dirty="0">
                <a:solidFill>
                  <a:srgbClr val="2F4F4F"/>
                </a:solidFill>
                <a:latin typeface="Calibri"/>
              </a:rPr>
              <a:t>n </a:t>
            </a:r>
            <a:r>
              <a:rPr lang="it-IT" sz="1400" b="1" strike="noStrike" spc="-1" dirty="0">
                <a:solidFill>
                  <a:srgbClr val="2F4F4F"/>
                </a:solidFill>
                <a:latin typeface="Calibri"/>
              </a:rPr>
              <a:t>= 54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spc="-1" dirty="0">
                <a:solidFill>
                  <a:srgbClr val="2F4F4F"/>
                </a:solidFill>
                <a:latin typeface="Calibri"/>
              </a:rPr>
              <a:t>Ricevuto il trattamento proposto </a:t>
            </a:r>
            <a:r>
              <a:rPr lang="it-IT" sz="1400" i="1" spc="-1" dirty="0">
                <a:solidFill>
                  <a:srgbClr val="2F4F4F"/>
                </a:solidFill>
                <a:latin typeface="Calibri"/>
              </a:rPr>
              <a:t>n=54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0" strike="noStrike" spc="-1" dirty="0">
                <a:solidFill>
                  <a:srgbClr val="2F4F4F"/>
                </a:solidFill>
                <a:latin typeface="Calibri"/>
              </a:rPr>
              <a:t>Non ricevuto il trattamenti proposto </a:t>
            </a:r>
            <a:r>
              <a:rPr lang="it-IT" sz="1400" b="0" i="1" strike="noStrike" spc="-1" dirty="0">
                <a:solidFill>
                  <a:srgbClr val="2F4F4F"/>
                </a:solidFill>
                <a:latin typeface="Calibri"/>
              </a:rPr>
              <a:t>n=0</a:t>
            </a:r>
          </a:p>
          <a:p>
            <a:pPr algn="ctr"/>
            <a:endParaRPr lang="it-IT" sz="1800" b="0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5" name="Elaborazione alternativa 10"/>
          <p:cNvSpPr/>
          <p:nvPr/>
        </p:nvSpPr>
        <p:spPr>
          <a:xfrm>
            <a:off x="8902242" y="2800342"/>
            <a:ext cx="2857139" cy="1637492"/>
          </a:xfrm>
          <a:prstGeom prst="flowChartAlternateProcess">
            <a:avLst/>
          </a:prstGeom>
          <a:gradFill rotWithShape="0">
            <a:gsLst>
              <a:gs pos="0">
                <a:srgbClr val="FFD89F"/>
              </a:gs>
              <a:gs pos="100000">
                <a:srgbClr val="FFF2E2"/>
              </a:gs>
            </a:gsLst>
            <a:path path="circle">
              <a:fillToRect l="50000" t="50000" r="50000" b="50000"/>
            </a:path>
          </a:gra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/>
            <a:r>
              <a:rPr lang="it-IT" sz="1400" b="1" strike="noStrike" spc="-1" dirty="0">
                <a:solidFill>
                  <a:srgbClr val="2F4F4F"/>
                </a:solidFill>
                <a:latin typeface="Calibri"/>
              </a:rPr>
              <a:t>Assegnati al gruppo placebo</a:t>
            </a:r>
            <a:endParaRPr lang="it-IT" sz="1400" b="1" strike="noStrike" spc="-1" dirty="0">
              <a:solidFill>
                <a:schemeClr val="lt1"/>
              </a:solidFill>
              <a:latin typeface="Calibri"/>
            </a:endParaRPr>
          </a:p>
          <a:p>
            <a:pPr algn="just"/>
            <a:r>
              <a:rPr lang="it-IT" sz="1400" b="1" i="1" strike="noStrike" spc="-1" dirty="0">
                <a:solidFill>
                  <a:srgbClr val="2F4F4F"/>
                </a:solidFill>
                <a:latin typeface="Calibri"/>
              </a:rPr>
              <a:t>n </a:t>
            </a:r>
            <a:r>
              <a:rPr lang="it-IT" sz="1400" b="1" strike="noStrike" spc="-1" dirty="0">
                <a:solidFill>
                  <a:srgbClr val="2F4F4F"/>
                </a:solidFill>
                <a:latin typeface="Calibri"/>
              </a:rPr>
              <a:t>= 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spc="-1" dirty="0">
                <a:solidFill>
                  <a:srgbClr val="2F4F4F"/>
                </a:solidFill>
                <a:latin typeface="Calibri"/>
              </a:rPr>
              <a:t>Ricevuto il trattamento proposto </a:t>
            </a:r>
            <a:r>
              <a:rPr lang="it-IT" sz="1400" i="1" spc="-1" dirty="0">
                <a:solidFill>
                  <a:srgbClr val="2F4F4F"/>
                </a:solidFill>
                <a:latin typeface="Calibri"/>
              </a:rPr>
              <a:t>n=56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0" strike="noStrike" spc="-1" dirty="0">
                <a:solidFill>
                  <a:srgbClr val="2F4F4F"/>
                </a:solidFill>
                <a:latin typeface="Calibri"/>
              </a:rPr>
              <a:t>Non ricevuto il trattamenti proposto </a:t>
            </a:r>
            <a:r>
              <a:rPr lang="it-IT" sz="1400" b="0" i="1" strike="noStrike" spc="-1" dirty="0">
                <a:solidFill>
                  <a:srgbClr val="2F4F4F"/>
                </a:solidFill>
                <a:latin typeface="Calibri"/>
              </a:rPr>
              <a:t>n=0</a:t>
            </a:r>
          </a:p>
        </p:txBody>
      </p:sp>
      <p:sp>
        <p:nvSpPr>
          <p:cNvPr id="146" name="Elaborazione alternativa 11"/>
          <p:cNvSpPr/>
          <p:nvPr/>
        </p:nvSpPr>
        <p:spPr>
          <a:xfrm>
            <a:off x="5796308" y="6150195"/>
            <a:ext cx="2119863" cy="626016"/>
          </a:xfrm>
          <a:prstGeom prst="flowChartAlternateProcess">
            <a:avLst/>
          </a:prstGeom>
          <a:gradFill rotWithShape="0">
            <a:gsLst>
              <a:gs pos="0">
                <a:srgbClr val="FFD89F"/>
              </a:gs>
              <a:gs pos="100000">
                <a:srgbClr val="FFF2E2"/>
              </a:gs>
            </a:gsLst>
            <a:path path="circle">
              <a:fillToRect l="50000" t="50000" r="50000" b="50000"/>
            </a:path>
          </a:gra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pc="-1" dirty="0">
                <a:solidFill>
                  <a:srgbClr val="2F4F4F"/>
                </a:solidFill>
                <a:latin typeface="Calibri"/>
              </a:rPr>
              <a:t>A</a:t>
            </a:r>
            <a:r>
              <a:rPr lang="it-IT" sz="1800" b="0" strike="noStrike" spc="-1" dirty="0">
                <a:solidFill>
                  <a:srgbClr val="2F4F4F"/>
                </a:solidFill>
                <a:latin typeface="Calibri"/>
              </a:rPr>
              <a:t>nalizzati</a:t>
            </a:r>
          </a:p>
          <a:p>
            <a:pPr algn="ctr"/>
            <a:r>
              <a:rPr lang="it-IT" sz="1800" b="0" i="1" strike="noStrike" spc="-1" dirty="0">
                <a:solidFill>
                  <a:srgbClr val="2F4F4F"/>
                </a:solidFill>
                <a:latin typeface="Calibri"/>
              </a:rPr>
              <a:t>n</a:t>
            </a:r>
            <a:r>
              <a:rPr lang="it-IT" sz="1800" b="0" strike="noStrike" spc="-1" dirty="0">
                <a:solidFill>
                  <a:srgbClr val="2F4F4F"/>
                </a:solidFill>
                <a:latin typeface="Calibri"/>
              </a:rPr>
              <a:t>=54</a:t>
            </a:r>
          </a:p>
        </p:txBody>
      </p:sp>
      <p:sp>
        <p:nvSpPr>
          <p:cNvPr id="148" name="Freccia in giù 13"/>
          <p:cNvSpPr/>
          <p:nvPr/>
        </p:nvSpPr>
        <p:spPr>
          <a:xfrm rot="1841307">
            <a:off x="7177809" y="2384834"/>
            <a:ext cx="237208" cy="45718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2DD8F6-C19B-5554-D4AD-BC8AAEC09542}"/>
              </a:ext>
            </a:extLst>
          </p:cNvPr>
          <p:cNvSpPr txBox="1"/>
          <p:nvPr/>
        </p:nvSpPr>
        <p:spPr>
          <a:xfrm>
            <a:off x="432619" y="1058635"/>
            <a:ext cx="445799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effectLst/>
                <a:latin typeface="Roboto, serif"/>
              </a:rPr>
              <a:t>110 </a:t>
            </a:r>
            <a:r>
              <a:rPr lang="it-IT" sz="3200" b="1" dirty="0">
                <a:latin typeface="Roboto, serif"/>
              </a:rPr>
              <a:t>pazienti</a:t>
            </a:r>
            <a:endParaRPr lang="it-IT" sz="3200" b="1" dirty="0">
              <a:effectLst/>
              <a:latin typeface="Roboto, serif"/>
            </a:endParaRPr>
          </a:p>
          <a:p>
            <a:endParaRPr lang="it-IT" sz="2000" dirty="0">
              <a:effectLst/>
              <a:latin typeface="Roboto, serif"/>
            </a:endParaRPr>
          </a:p>
          <a:p>
            <a:endParaRPr lang="it-IT" sz="2000" dirty="0">
              <a:effectLst/>
              <a:latin typeface="Roboto, serif"/>
            </a:endParaRPr>
          </a:p>
          <a:p>
            <a:endParaRPr lang="it-IT" sz="2000" dirty="0">
              <a:latin typeface="Roboto, serif"/>
            </a:endParaRPr>
          </a:p>
          <a:p>
            <a:r>
              <a:rPr lang="it-IT" sz="2400" dirty="0">
                <a:solidFill>
                  <a:srgbClr val="FF0000"/>
                </a:solidFill>
                <a:effectLst/>
                <a:latin typeface="Roboto, serif"/>
              </a:rPr>
              <a:t>54 pazienti </a:t>
            </a:r>
            <a:r>
              <a:rPr lang="it-IT" sz="2000" dirty="0">
                <a:effectLst/>
                <a:latin typeface="Roboto, serif"/>
              </a:rPr>
              <a:t>assegnati in maniera randomica </a:t>
            </a:r>
            <a:r>
              <a:rPr lang="it-IT" sz="2000" dirty="0">
                <a:latin typeface="Roboto, serif"/>
              </a:rPr>
              <a:t>al </a:t>
            </a:r>
            <a:r>
              <a:rPr lang="it-IT" sz="2000" dirty="0">
                <a:effectLst/>
                <a:latin typeface="Roboto, serif"/>
              </a:rPr>
              <a:t>gruppo TAP-BLOCK laparoscopico con infiltrazione di </a:t>
            </a:r>
            <a:r>
              <a:rPr lang="it-IT" sz="2000" b="1" i="1" dirty="0">
                <a:effectLst/>
                <a:latin typeface="Roboto, serif"/>
              </a:rPr>
              <a:t>anestetico</a:t>
            </a:r>
          </a:p>
          <a:p>
            <a:endParaRPr lang="it-IT" sz="2000" dirty="0">
              <a:latin typeface="Roboto, serif"/>
            </a:endParaRPr>
          </a:p>
          <a:p>
            <a:endParaRPr lang="it-IT" sz="2000" dirty="0">
              <a:effectLst/>
              <a:latin typeface="Roboto, serif"/>
            </a:endParaRPr>
          </a:p>
          <a:p>
            <a:endParaRPr lang="it-IT" sz="2000" dirty="0">
              <a:effectLst/>
              <a:latin typeface="Roboto, serif"/>
            </a:endParaRPr>
          </a:p>
          <a:p>
            <a:r>
              <a:rPr lang="it-IT" sz="2400" dirty="0">
                <a:solidFill>
                  <a:srgbClr val="FF0000"/>
                </a:solidFill>
                <a:effectLst/>
                <a:latin typeface="Roboto, serif"/>
              </a:rPr>
              <a:t>56 pazienti </a:t>
            </a:r>
            <a:r>
              <a:rPr lang="it-IT" sz="2000" dirty="0">
                <a:effectLst/>
                <a:latin typeface="Roboto, serif"/>
              </a:rPr>
              <a:t>assegnati in maniera randomica </a:t>
            </a:r>
            <a:r>
              <a:rPr lang="it-IT" sz="2000" dirty="0">
                <a:latin typeface="Roboto, serif"/>
              </a:rPr>
              <a:t>al </a:t>
            </a:r>
            <a:r>
              <a:rPr lang="it-IT" sz="2000" dirty="0">
                <a:effectLst/>
                <a:latin typeface="Roboto, serif"/>
              </a:rPr>
              <a:t>gruppo TAP-BLOCK laparoscopico con infiltrazione di </a:t>
            </a:r>
            <a:r>
              <a:rPr lang="it-IT" sz="2000" b="1" i="1" dirty="0">
                <a:effectLst/>
                <a:latin typeface="Roboto, serif"/>
              </a:rPr>
              <a:t>soluzione salina</a:t>
            </a:r>
            <a:endParaRPr lang="it-IT" sz="2000" b="1" i="1" dirty="0">
              <a:effectLst/>
            </a:endParaRPr>
          </a:p>
          <a:p>
            <a:endParaRPr lang="it-IT" sz="2000" dirty="0"/>
          </a:p>
        </p:txBody>
      </p:sp>
      <p:sp>
        <p:nvSpPr>
          <p:cNvPr id="3" name="Freccia in giù 13">
            <a:extLst>
              <a:ext uri="{FF2B5EF4-FFF2-40B4-BE49-F238E27FC236}">
                <a16:creationId xmlns:a16="http://schemas.microsoft.com/office/drawing/2014/main" id="{E99A08C7-AF39-7828-EC7B-B38D47954B9F}"/>
              </a:ext>
            </a:extLst>
          </p:cNvPr>
          <p:cNvSpPr/>
          <p:nvPr/>
        </p:nvSpPr>
        <p:spPr>
          <a:xfrm rot="20000805">
            <a:off x="9119139" y="2353297"/>
            <a:ext cx="237208" cy="45718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" name="Elaborazione alternativa 11">
            <a:extLst>
              <a:ext uri="{FF2B5EF4-FFF2-40B4-BE49-F238E27FC236}">
                <a16:creationId xmlns:a16="http://schemas.microsoft.com/office/drawing/2014/main" id="{CB4AAEC2-B850-3A70-7C60-5ADFDD83100A}"/>
              </a:ext>
            </a:extLst>
          </p:cNvPr>
          <p:cNvSpPr/>
          <p:nvPr/>
        </p:nvSpPr>
        <p:spPr>
          <a:xfrm>
            <a:off x="9170822" y="6150195"/>
            <a:ext cx="2119863" cy="626016"/>
          </a:xfrm>
          <a:prstGeom prst="flowChartAlternateProcess">
            <a:avLst/>
          </a:prstGeom>
          <a:gradFill rotWithShape="0">
            <a:gsLst>
              <a:gs pos="0">
                <a:srgbClr val="FFD89F"/>
              </a:gs>
              <a:gs pos="100000">
                <a:srgbClr val="FFF2E2"/>
              </a:gs>
            </a:gsLst>
            <a:path path="circle">
              <a:fillToRect l="50000" t="50000" r="50000" b="50000"/>
            </a:path>
          </a:gra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pc="-1" dirty="0">
                <a:solidFill>
                  <a:srgbClr val="2F4F4F"/>
                </a:solidFill>
                <a:latin typeface="Calibri"/>
              </a:rPr>
              <a:t>A</a:t>
            </a:r>
            <a:r>
              <a:rPr lang="it-IT" sz="1800" b="0" strike="noStrike" spc="-1" dirty="0">
                <a:solidFill>
                  <a:srgbClr val="2F4F4F"/>
                </a:solidFill>
                <a:latin typeface="Calibri"/>
              </a:rPr>
              <a:t>nalizzati</a:t>
            </a:r>
          </a:p>
          <a:p>
            <a:pPr algn="ctr"/>
            <a:r>
              <a:rPr lang="it-IT" sz="1800" b="0" i="1" strike="noStrike" spc="-1" dirty="0">
                <a:solidFill>
                  <a:srgbClr val="2F4F4F"/>
                </a:solidFill>
                <a:latin typeface="Calibri"/>
              </a:rPr>
              <a:t>n</a:t>
            </a:r>
            <a:r>
              <a:rPr lang="it-IT" sz="1800" b="0" strike="noStrike" spc="-1" dirty="0">
                <a:solidFill>
                  <a:srgbClr val="2F4F4F"/>
                </a:solidFill>
                <a:latin typeface="Calibri"/>
              </a:rPr>
              <a:t>=56</a:t>
            </a:r>
          </a:p>
        </p:txBody>
      </p:sp>
      <p:sp>
        <p:nvSpPr>
          <p:cNvPr id="6" name="Freccia in giù 13">
            <a:extLst>
              <a:ext uri="{FF2B5EF4-FFF2-40B4-BE49-F238E27FC236}">
                <a16:creationId xmlns:a16="http://schemas.microsoft.com/office/drawing/2014/main" id="{700FE5DD-BC6F-E892-BA55-D51BA689744C}"/>
              </a:ext>
            </a:extLst>
          </p:cNvPr>
          <p:cNvSpPr/>
          <p:nvPr/>
        </p:nvSpPr>
        <p:spPr>
          <a:xfrm>
            <a:off x="6733611" y="5646830"/>
            <a:ext cx="245255" cy="42041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" name="Freccia in giù 13">
            <a:extLst>
              <a:ext uri="{FF2B5EF4-FFF2-40B4-BE49-F238E27FC236}">
                <a16:creationId xmlns:a16="http://schemas.microsoft.com/office/drawing/2014/main" id="{598817C9-174F-989C-B691-8101EC2ABA6A}"/>
              </a:ext>
            </a:extLst>
          </p:cNvPr>
          <p:cNvSpPr/>
          <p:nvPr/>
        </p:nvSpPr>
        <p:spPr>
          <a:xfrm>
            <a:off x="10108125" y="5646830"/>
            <a:ext cx="245255" cy="42041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" name="Freccia in giù 13">
            <a:extLst>
              <a:ext uri="{FF2B5EF4-FFF2-40B4-BE49-F238E27FC236}">
                <a16:creationId xmlns:a16="http://schemas.microsoft.com/office/drawing/2014/main" id="{3D7974DA-5A69-7F10-7BA5-BD120E4A721D}"/>
              </a:ext>
            </a:extLst>
          </p:cNvPr>
          <p:cNvSpPr/>
          <p:nvPr/>
        </p:nvSpPr>
        <p:spPr>
          <a:xfrm>
            <a:off x="6746944" y="4523136"/>
            <a:ext cx="245255" cy="42041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" name="Elaborazione alternativa 11">
            <a:extLst>
              <a:ext uri="{FF2B5EF4-FFF2-40B4-BE49-F238E27FC236}">
                <a16:creationId xmlns:a16="http://schemas.microsoft.com/office/drawing/2014/main" id="{81CEF1A0-DD15-87CF-0AAF-5A9621F4C16E}"/>
              </a:ext>
            </a:extLst>
          </p:cNvPr>
          <p:cNvSpPr/>
          <p:nvPr/>
        </p:nvSpPr>
        <p:spPr>
          <a:xfrm>
            <a:off x="5785100" y="4937864"/>
            <a:ext cx="2119863" cy="626016"/>
          </a:xfrm>
          <a:prstGeom prst="flowChartAlternateProcess">
            <a:avLst/>
          </a:prstGeom>
          <a:gradFill rotWithShape="0">
            <a:gsLst>
              <a:gs pos="0">
                <a:srgbClr val="FFD89F"/>
              </a:gs>
              <a:gs pos="100000">
                <a:srgbClr val="FFF2E2"/>
              </a:gs>
            </a:gsLst>
            <a:path path="circle">
              <a:fillToRect l="50000" t="50000" r="50000" b="50000"/>
            </a:path>
          </a:gra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1600" b="0" strike="noStrike" spc="-1" dirty="0">
                <a:solidFill>
                  <a:srgbClr val="2F4F4F"/>
                </a:solidFill>
                <a:latin typeface="Calibri"/>
              </a:rPr>
              <a:t>Persi al follow-</a:t>
            </a:r>
            <a:r>
              <a:rPr lang="it-IT" sz="1600" spc="-1" dirty="0">
                <a:solidFill>
                  <a:srgbClr val="2F4F4F"/>
                </a:solidFill>
                <a:latin typeface="Calibri"/>
              </a:rPr>
              <a:t>up</a:t>
            </a:r>
            <a:endParaRPr lang="it-IT" sz="1600" b="0" strike="noStrike" spc="-1" dirty="0">
              <a:solidFill>
                <a:srgbClr val="2F4F4F"/>
              </a:solidFill>
              <a:latin typeface="Calibri"/>
            </a:endParaRPr>
          </a:p>
          <a:p>
            <a:pPr algn="ctr"/>
            <a:r>
              <a:rPr lang="it-IT" sz="1600" b="0" i="1" strike="noStrike" spc="-1" dirty="0">
                <a:solidFill>
                  <a:srgbClr val="2F4F4F"/>
                </a:solidFill>
                <a:latin typeface="Calibri"/>
              </a:rPr>
              <a:t>n</a:t>
            </a:r>
            <a:r>
              <a:rPr lang="it-IT" sz="1600" b="0" strike="noStrike" spc="-1" dirty="0">
                <a:solidFill>
                  <a:srgbClr val="2F4F4F"/>
                </a:solidFill>
                <a:latin typeface="Calibri"/>
              </a:rPr>
              <a:t>=0</a:t>
            </a:r>
          </a:p>
        </p:txBody>
      </p:sp>
      <p:sp>
        <p:nvSpPr>
          <p:cNvPr id="11" name="Elaborazione alternativa 11">
            <a:extLst>
              <a:ext uri="{FF2B5EF4-FFF2-40B4-BE49-F238E27FC236}">
                <a16:creationId xmlns:a16="http://schemas.microsoft.com/office/drawing/2014/main" id="{E075205A-83DE-021A-B4FD-6B53A1013253}"/>
              </a:ext>
            </a:extLst>
          </p:cNvPr>
          <p:cNvSpPr/>
          <p:nvPr/>
        </p:nvSpPr>
        <p:spPr>
          <a:xfrm>
            <a:off x="9270879" y="4897253"/>
            <a:ext cx="2119863" cy="626016"/>
          </a:xfrm>
          <a:prstGeom prst="flowChartAlternateProcess">
            <a:avLst/>
          </a:prstGeom>
          <a:gradFill rotWithShape="0">
            <a:gsLst>
              <a:gs pos="0">
                <a:srgbClr val="FFD89F"/>
              </a:gs>
              <a:gs pos="100000">
                <a:srgbClr val="FFF2E2"/>
              </a:gs>
            </a:gsLst>
            <a:path path="circle">
              <a:fillToRect l="50000" t="50000" r="50000" b="50000"/>
            </a:path>
          </a:gra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1600" b="0" strike="noStrike" spc="-1" dirty="0">
                <a:solidFill>
                  <a:srgbClr val="2F4F4F"/>
                </a:solidFill>
                <a:latin typeface="Calibri"/>
              </a:rPr>
              <a:t>Persi al follow-</a:t>
            </a:r>
            <a:r>
              <a:rPr lang="it-IT" sz="1600" spc="-1" dirty="0">
                <a:solidFill>
                  <a:srgbClr val="2F4F4F"/>
                </a:solidFill>
                <a:latin typeface="Calibri"/>
              </a:rPr>
              <a:t>up</a:t>
            </a:r>
            <a:endParaRPr lang="it-IT" sz="1600" b="0" strike="noStrike" spc="-1" dirty="0">
              <a:solidFill>
                <a:srgbClr val="2F4F4F"/>
              </a:solidFill>
              <a:latin typeface="Calibri"/>
            </a:endParaRPr>
          </a:p>
          <a:p>
            <a:pPr algn="ctr"/>
            <a:r>
              <a:rPr lang="it-IT" sz="1600" b="0" i="1" strike="noStrike" spc="-1" dirty="0">
                <a:solidFill>
                  <a:srgbClr val="2F4F4F"/>
                </a:solidFill>
                <a:latin typeface="Calibri"/>
              </a:rPr>
              <a:t>n</a:t>
            </a:r>
            <a:r>
              <a:rPr lang="it-IT" sz="1600" b="0" strike="noStrike" spc="-1" dirty="0">
                <a:solidFill>
                  <a:srgbClr val="2F4F4F"/>
                </a:solidFill>
                <a:latin typeface="Calibri"/>
              </a:rPr>
              <a:t>=0</a:t>
            </a:r>
          </a:p>
        </p:txBody>
      </p:sp>
      <p:sp>
        <p:nvSpPr>
          <p:cNvPr id="12" name="Freccia in giù 13">
            <a:extLst>
              <a:ext uri="{FF2B5EF4-FFF2-40B4-BE49-F238E27FC236}">
                <a16:creationId xmlns:a16="http://schemas.microsoft.com/office/drawing/2014/main" id="{47B90386-019A-ADF7-91CF-48631BCD7160}"/>
              </a:ext>
            </a:extLst>
          </p:cNvPr>
          <p:cNvSpPr/>
          <p:nvPr/>
        </p:nvSpPr>
        <p:spPr>
          <a:xfrm>
            <a:off x="10208182" y="4482177"/>
            <a:ext cx="245255" cy="42041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8" grpId="0" animBg="1"/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</TotalTime>
  <Words>1640</Words>
  <Application>Microsoft Office PowerPoint</Application>
  <PresentationFormat>Widescreen</PresentationFormat>
  <Paragraphs>258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32" baseType="lpstr">
      <vt:lpstr>Aptos</vt:lpstr>
      <vt:lpstr>Arial</vt:lpstr>
      <vt:lpstr>Calibri</vt:lpstr>
      <vt:lpstr>Calibri, serif</vt:lpstr>
      <vt:lpstr>Forte</vt:lpstr>
      <vt:lpstr>Roboto</vt:lpstr>
      <vt:lpstr>Roboto, Helvetica, Arial, sans-serif</vt:lpstr>
      <vt:lpstr>Roboto, serif</vt:lpstr>
      <vt:lpstr>Symbol</vt:lpstr>
      <vt:lpstr>Times New Roman</vt:lpstr>
      <vt:lpstr>Wingdings</vt:lpstr>
      <vt:lpstr>RetrospectVTI</vt:lpstr>
      <vt:lpstr>RetrospectVTI</vt:lpstr>
      <vt:lpstr> TAP block laparoscopicO iN pazienti sottoposti a sleeve gastrectomy: studio monocentrico, prospettico, randomizzato, in doppio cieco, controllato con placebo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subject/>
  <dc:creator>Eliana Rispoli</dc:creator>
  <dc:description/>
  <cp:lastModifiedBy>Miligi Chiara Isabella</cp:lastModifiedBy>
  <cp:revision>52</cp:revision>
  <dcterms:created xsi:type="dcterms:W3CDTF">2022-02-27T17:36:31Z</dcterms:created>
  <dcterms:modified xsi:type="dcterms:W3CDTF">2024-05-10T17:00:06Z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PresentationFormat">
    <vt:lpwstr>Widescreen</vt:lpwstr>
  </property>
  <property fmtid="{D5CDD505-2E9C-101B-9397-08002B2CF9AE}" pid="4" name="Slides">
    <vt:i4>12</vt:i4>
  </property>
</Properties>
</file>